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1" r:id="rId15"/>
    <p:sldId id="273" r:id="rId16"/>
    <p:sldId id="304" r:id="rId17"/>
    <p:sldId id="276" r:id="rId18"/>
    <p:sldId id="275" r:id="rId19"/>
    <p:sldId id="278" r:id="rId20"/>
    <p:sldId id="280" r:id="rId21"/>
    <p:sldId id="281" r:id="rId22"/>
    <p:sldId id="282" r:id="rId23"/>
    <p:sldId id="283" r:id="rId24"/>
    <p:sldId id="287" r:id="rId25"/>
    <p:sldId id="288" r:id="rId26"/>
    <p:sldId id="289" r:id="rId27"/>
    <p:sldId id="290" r:id="rId28"/>
    <p:sldId id="292" r:id="rId29"/>
    <p:sldId id="294" r:id="rId30"/>
    <p:sldId id="296" r:id="rId31"/>
    <p:sldId id="297" r:id="rId32"/>
    <p:sldId id="298" r:id="rId33"/>
    <p:sldId id="300" r:id="rId34"/>
    <p:sldId id="301" r:id="rId35"/>
    <p:sldId id="302" r:id="rId36"/>
    <p:sldId id="303" r:id="rId37"/>
    <p:sldId id="270" r:id="rId38"/>
    <p:sldId id="259" r:id="rId39"/>
    <p:sldId id="305" r:id="rId40"/>
    <p:sldId id="272" r:id="rId41"/>
    <p:sldId id="274" r:id="rId42"/>
    <p:sldId id="279" r:id="rId43"/>
    <p:sldId id="285" r:id="rId44"/>
    <p:sldId id="286" r:id="rId45"/>
    <p:sldId id="299" r:id="rId46"/>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Muli Extra Light" panose="020B0604020202020204" charset="0"/>
      <p:regular r:id="rId51"/>
    </p:embeddedFont>
    <p:embeddedFont>
      <p:font typeface="Telegraf Bold" panose="020B0604020202020204" charset="0"/>
      <p:regular r:id="rId52"/>
    </p:embeddedFont>
    <p:embeddedFont>
      <p:font typeface="Telegraf Bold Bold" panose="020B0604020202020204" charset="0"/>
      <p:regular r:id="rId53"/>
    </p:embeddedFont>
    <p:embeddedFont>
      <p:font typeface="Telegraf Medium" panose="020B0604020202020204" charset="0"/>
      <p:regular r:id="rId54"/>
    </p:embeddedFont>
    <p:embeddedFont>
      <p:font typeface="TT Commons Pro Italics"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BE4D"/>
    <a:srgbClr val="BCD0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7868CC-FB20-4D56-B0A7-3E9DB74E4479}" v="344" dt="2023-04-07T08:13:10.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104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0"/>
    </inkml:context>
    <inkml:brush xml:id="br0">
      <inkml:brushProperty name="width" value="0.1" units="cm"/>
      <inkml:brushProperty name="height" value="0.1" units="cm"/>
    </inkml:brush>
  </inkml:definitions>
  <inkml:trace contextRef="#ctx0" brushRef="#br0">16628 8342 10847 0 0,'-4'-8'992'0'0,"-10"-8"-800"0"0,-7-9-192 0 0,-4 0 0 0 0,-2-1-1312 0 0,8 5 800 0 0,28 10-3392 0 0,17 6 2528 0 0,17-20-1856 0 0,5-29 2176 0 0,-5-16 832 0 0,-11 2 224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9"/>
    </inkml:context>
    <inkml:brush xml:id="br0">
      <inkml:brushProperty name="width" value="0.1" units="cm"/>
      <inkml:brushProperty name="height" value="0.1" units="cm"/>
    </inkml:brush>
  </inkml:definitions>
  <inkml:trace contextRef="#ctx0" brushRef="#br0">15362 2569 8927 0 0,'-5'-4'800'0'0,"4"2"-2144"0"0,10 7 800 0 0,16 6-4640 0 0,8-3 2976 0 0,-1-3 2208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20"/>
    </inkml:context>
    <inkml:brush xml:id="br0">
      <inkml:brushProperty name="width" value="0.1" units="cm"/>
      <inkml:brushProperty name="height" value="0.1" units="cm"/>
    </inkml:brush>
  </inkml:definitions>
  <inkml:trace contextRef="#ctx0" brushRef="#br0">17156 2515 6975 0 0,'-5'-4'608'0'0,"-5"-6"-480"0"0,-5-1 64 0 0,-5 5 384 0 0,2 13-2048 0 0,7 13 928 0 0,11 20-5184 0 0,5 4 5728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21"/>
    </inkml:context>
    <inkml:brush xml:id="br0">
      <inkml:brushProperty name="width" value="0.1" units="cm"/>
      <inkml:brushProperty name="height" value="0.1" units="cm"/>
    </inkml:brush>
  </inkml:definitions>
  <inkml:trace contextRef="#ctx0" brushRef="#br0">17166 2721 9567 0 0,'-4'-5'864'0'0,"-6"-9"-704"0"0,7 6-672 0 0,13 8 352 0 0,31 14-2368 0 0,16-1 1632 0 0,32-28-3392 0 0,27-62 2528 0 0,-6-18 1760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22"/>
    </inkml:context>
    <inkml:brush xml:id="br0">
      <inkml:brushProperty name="width" value="0.1" units="cm"/>
      <inkml:brushProperty name="height" value="0.1" units="cm"/>
    </inkml:brush>
  </inkml:definitions>
  <inkml:trace contextRef="#ctx0" brushRef="#br0">17396 2662 11935 0 0,'0'-5'1056'0'0,"0"4"-832"0"0,0 6-736 0 0,0 10 192 0 0,0 7 32 0 0,5 21-1024 0 0,5 12 608 0 0,5 1 0 0 0,-8-18-8192 0 0,-6-16 8896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23"/>
    </inkml:context>
    <inkml:brush xml:id="br0">
      <inkml:brushProperty name="width" value="0.1" units="cm"/>
      <inkml:brushProperty name="height" value="0.1" units="cm"/>
    </inkml:brush>
  </inkml:definitions>
  <inkml:trace contextRef="#ctx0" brushRef="#br0">17391 2082 8799 0 0,'-8'-9'768'0'0,"-20"-19"-608"0"0,-10-10-160 0 0,-7-6-1312 0 0,14-1-2560 0 0,23 4 1888 0 0,19 4 640 0 0,11-4 512 0 0,1 5 832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24"/>
    </inkml:context>
    <inkml:brush xml:id="br0">
      <inkml:brushProperty name="width" value="0.1" units="cm"/>
      <inkml:brushProperty name="height" value="0.1" units="cm"/>
    </inkml:brush>
  </inkml:definitions>
  <inkml:trace contextRef="#ctx0" brushRef="#br0">17435 2213 11743 0 0,'-5'-8'1056'0'0,"-13"-29"-832"0"0,-13-21 128 0 0,-1-4 448 0 0,10 4-384 0 0,20 7-2112 0 0,29 17 256 0 0,25 18-160 0 0,22 17-480 0 0,16 12-704 0 0,-1 3 1344 0 0,-9-13-128 0 0,-11-50-32 0 0,-17-16 1600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25"/>
    </inkml:context>
    <inkml:brush xml:id="br0">
      <inkml:brushProperty name="width" value="0.1" units="cm"/>
      <inkml:brushProperty name="height" value="0.1" units="cm"/>
    </inkml:brush>
  </inkml:definitions>
  <inkml:trace contextRef="#ctx0" brushRef="#br0">17670 2118 12607 0 0,'-13'-9'1344'0'0,"-8"-2"-1344"0"0,-5 0 0 0 0,2 15-1792 0 0,5 16 1120 0 0,22 16-4352 0 0,25-2 2112 0 0,10-14 928 0 0,4-25 832 0 0,-5-10 1152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26"/>
    </inkml:context>
    <inkml:brush xml:id="br0">
      <inkml:brushProperty name="width" value="0.1" units="cm"/>
      <inkml:brushProperty name="height" value="0.1" units="cm"/>
    </inkml:brush>
  </inkml:definitions>
  <inkml:trace contextRef="#ctx0" brushRef="#br0">17430 2849 13023 0 0,'-8'-5'1376'0'0,"1"0"-9248"0"0,14-69 1760 0 0,7-20 6112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2T04:33:23.873"/>
    </inkml:context>
    <inkml:brush xml:id="br0">
      <inkml:brushProperty name="width" value="0.1" units="cm"/>
      <inkml:brushProperty name="height" value="0.1" units="cm"/>
    </inkml:brush>
  </inkml:definitions>
  <inkml:trace contextRef="#ctx0" brushRef="#br0">7291 12655 6335 0 0,'-9'-4'672'0'0,"-6"-2"-96"0"0,-6-3-288 0 0,-3-1 32 0 0,-2 1-224 0 0,-1 3-32 0 0,1 2-64 0 0,-1-3 96 0 0,1 0-96 0 0,-4 2 0 0 0,-1 1 0 0 0,1-3 0 0 0,0 0 64 0 0,2 1 0 0 0,1 1 0 0 0,1 2 32 0 0,1 2-288 0 0,0 0 128 0 0,0 5 64 0 0,5 6 416 0 0,9 10-64 0 0,16 10 32 0 0,15 4-192 0 0,8 0-32 0 0,17 4 160 0 0,9-1-160 0 0,4-3-64 0 0,5 2 0 0 0,0-1-32 0 0,14 10 32 0 0,25 15-96 0 0,12 10 0 0 0,-1 1 0 0 0,10 10 0 0 0,9 13 0 0 0,13 11 160 0 0,7 9-64 0 0,3 3-256 0 0,-12-7 96 0 0,-22-13 64 0 0,-15-1 128 0 0,-16-10-128 0 0,-16-14 96 0 0,-15-11-96 0 0,-10-12 64 0 0,-4-1-64 0 0,-2-5-256 0 0,-4-10-448 0 0,-8-14-672 0 0,-14-15 672 0 0,-48-29-6944 0 0,-19-11 7648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1"/>
    </inkml:context>
    <inkml:brush xml:id="br0">
      <inkml:brushProperty name="width" value="0.1" units="cm"/>
      <inkml:brushProperty name="height" value="0.1" units="cm"/>
    </inkml:brush>
  </inkml:definitions>
  <inkml:trace contextRef="#ctx0" brushRef="#br0">13212 8894 8255 0 0,'-5'-4'736'0'0,"-9"-2"-608"0"0,-7 1-128 0 0,-4 0 0 0 0,2 7-224 0 0,10 6-832 0 0,10 6-1184 0 0,11-3 1088 0 0,0-55-2880 0 0,-2-20 4032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2"/>
    </inkml:context>
    <inkml:brush xml:id="br0">
      <inkml:brushProperty name="width" value="0.1" units="cm"/>
      <inkml:brushProperty name="height" value="0.1" units="cm"/>
    </inkml:brush>
  </inkml:definitions>
  <inkml:trace contextRef="#ctx0" brushRef="#br0">15529 2720 10559 0 0,'-9'0'928'0'0,"-23"-8"-736"0"0,-20-8-576 0 0,-9 0-1184 0 0,10 10 1248 0 0,18 16-256 0 0,23 13-576 0 0,17 8-832 0 0,12-14-3104 0 0,3-19 4896 0 0,-3-8 192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3"/>
    </inkml:context>
    <inkml:brush xml:id="br0">
      <inkml:brushProperty name="width" value="0.1" units="cm"/>
      <inkml:brushProperty name="height" value="0.1" units="cm"/>
    </inkml:brush>
  </inkml:definitions>
  <inkml:trace contextRef="#ctx0" brushRef="#br0">15468 2822 10335 0 0,'-21'-26'1120'0'0,"-16"-12"-1120"0"0,-6-4 416 0 0,-3 5 544 0 0,5 13-544 0 0,10 15-608 0 0,19 17 0 0 0,24 21-1312 0 0,31 9-1568 0 0,13-23 1376 0 0,9-100-1824 0 0,-6-34 3520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4"/>
    </inkml:context>
    <inkml:brush xml:id="br0">
      <inkml:brushProperty name="width" value="0.1" units="cm"/>
      <inkml:brushProperty name="height" value="0.1" units="cm"/>
    </inkml:brush>
  </inkml:definitions>
  <inkml:trace contextRef="#ctx0" brushRef="#br0">15487 2791 10143 0 0,'-4'0'896'0'0,"-10"0"-704"0"0,-3 5-192 0 0,-6 13-768 0 0,-1 13 480 0 0,1 13-512 0 0,8 9 384 0 0,7-2 0 0 0,4 9-3200 0 0,8-20 736 0 0,3-62 1216 0 0,0-28 1664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5"/>
    </inkml:context>
    <inkml:brush xml:id="br0">
      <inkml:brushProperty name="width" value="0.1" units="cm"/>
      <inkml:brushProperty name="height" value="0.1" units="cm"/>
    </inkml:brush>
  </inkml:definitions>
  <inkml:trace contextRef="#ctx0" brushRef="#br0">15323 3022 11807 0 0,'-4'-4'1056'0'0,"-6"-6"-832"0"0,-5-1-352 0 0,8 5-384 0 0,31 13-2464 0 0,20 5 1920 0 0,15-26-4576 0 0,-3-22 3680 0 0,-10-23 1568 0 0,-13-1 384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6"/>
    </inkml:context>
    <inkml:brush xml:id="br0">
      <inkml:brushProperty name="width" value="0.1" units="cm"/>
      <inkml:brushProperty name="height" value="0.1" units="cm"/>
    </inkml:brush>
  </inkml:definitions>
  <inkml:trace contextRef="#ctx0" brushRef="#br0">14790 2706 3999 0 0,'0'4'448'0'0,"9"-2"-3264"0"0,11-11 1600 0 0,2-3 1216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7"/>
    </inkml:context>
    <inkml:brush xml:id="br0">
      <inkml:brushProperty name="width" value="0.1" units="cm"/>
      <inkml:brushProperty name="height" value="0.1" units="cm"/>
    </inkml:brush>
  </inkml:definitions>
  <inkml:trace contextRef="#ctx0" brushRef="#br0">14791 2717 9535 0 0,'-4'0'864'0'0,"-6"-4"-704"0"0,-5-2-512 0 0,-1 5-544 0 0,4 7-448 0 0,11 10-576 0 0,15 8-160 0 0,9-10-128 0 0,0-19 864 0 0,-3-10 1344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6T04:00:58.718"/>
    </inkml:context>
    <inkml:brush xml:id="br0">
      <inkml:brushProperty name="width" value="0.1" units="cm"/>
      <inkml:brushProperty name="height" value="0.1" units="cm"/>
    </inkml:brush>
  </inkml:definitions>
  <inkml:trace contextRef="#ctx0" brushRef="#br0">15293 2606 5439 0 0,'8'4'576'0'0,"8"6"-576"0"0,22-3-5600 0 0,4-3 5600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emf"/><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jpe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9.svg"/><Relationship Id="rId5" Type="http://schemas.openxmlformats.org/officeDocument/2006/relationships/image" Target="../media/image25.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1.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customXml" Target="../ink/ink6.xml"/><Relationship Id="rId26" Type="http://schemas.openxmlformats.org/officeDocument/2006/relationships/customXml" Target="../ink/ink10.xml"/><Relationship Id="rId39" Type="http://schemas.openxmlformats.org/officeDocument/2006/relationships/image" Target="../media/image50.png"/><Relationship Id="rId21" Type="http://schemas.openxmlformats.org/officeDocument/2006/relationships/image" Target="../media/image41.png"/><Relationship Id="rId34" Type="http://schemas.openxmlformats.org/officeDocument/2006/relationships/customXml" Target="../ink/ink14.xml"/><Relationship Id="rId42" Type="http://schemas.openxmlformats.org/officeDocument/2006/relationships/image" Target="../media/image34.jpeg"/><Relationship Id="rId7" Type="http://schemas.openxmlformats.org/officeDocument/2006/relationships/image" Target="../media/image6.svg"/><Relationship Id="rId2" Type="http://schemas.openxmlformats.org/officeDocument/2006/relationships/image" Target="../media/image1.png"/><Relationship Id="rId16" Type="http://schemas.openxmlformats.org/officeDocument/2006/relationships/customXml" Target="../ink/ink5.xml"/><Relationship Id="rId20" Type="http://schemas.openxmlformats.org/officeDocument/2006/relationships/customXml" Target="../ink/ink7.xml"/><Relationship Id="rId29" Type="http://schemas.openxmlformats.org/officeDocument/2006/relationships/image" Target="../media/image45.png"/><Relationship Id="rId41"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6.png"/><Relationship Id="rId24" Type="http://schemas.openxmlformats.org/officeDocument/2006/relationships/customXml" Target="../ink/ink9.xml"/><Relationship Id="rId32" Type="http://schemas.openxmlformats.org/officeDocument/2006/relationships/customXml" Target="../ink/ink13.xml"/><Relationship Id="rId37" Type="http://schemas.openxmlformats.org/officeDocument/2006/relationships/image" Target="../media/image49.png"/><Relationship Id="rId40" Type="http://schemas.openxmlformats.org/officeDocument/2006/relationships/customXml" Target="../ink/ink17.xml"/><Relationship Id="rId5" Type="http://schemas.openxmlformats.org/officeDocument/2006/relationships/image" Target="../media/image20.svg"/><Relationship Id="rId15" Type="http://schemas.openxmlformats.org/officeDocument/2006/relationships/image" Target="../media/image38.png"/><Relationship Id="rId23" Type="http://schemas.openxmlformats.org/officeDocument/2006/relationships/image" Target="../media/image42.png"/><Relationship Id="rId28" Type="http://schemas.openxmlformats.org/officeDocument/2006/relationships/customXml" Target="../ink/ink11.xml"/><Relationship Id="rId36" Type="http://schemas.openxmlformats.org/officeDocument/2006/relationships/customXml" Target="../ink/ink15.xml"/><Relationship Id="rId10" Type="http://schemas.openxmlformats.org/officeDocument/2006/relationships/customXml" Target="../ink/ink2.xml"/><Relationship Id="rId19" Type="http://schemas.openxmlformats.org/officeDocument/2006/relationships/image" Target="../media/image40.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35.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44.png"/><Relationship Id="rId30" Type="http://schemas.openxmlformats.org/officeDocument/2006/relationships/customXml" Target="../ink/ink12.xml"/><Relationship Id="rId35" Type="http://schemas.openxmlformats.org/officeDocument/2006/relationships/image" Target="../media/image48.png"/><Relationship Id="rId8" Type="http://schemas.openxmlformats.org/officeDocument/2006/relationships/customXml" Target="../ink/ink1.xml"/><Relationship Id="rId3" Type="http://schemas.openxmlformats.org/officeDocument/2006/relationships/image" Target="../media/image2.svg"/><Relationship Id="rId12" Type="http://schemas.openxmlformats.org/officeDocument/2006/relationships/customXml" Target="../ink/ink3.xml"/><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47.png"/><Relationship Id="rId38" Type="http://schemas.openxmlformats.org/officeDocument/2006/relationships/customXml" Target="../ink/ink16.xml"/></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7.sv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svg"/><Relationship Id="rId7"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2.sv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svg"/><Relationship Id="rId7"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2.sv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2.svg"/><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sv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60.svg"/><Relationship Id="rId7"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6.svg"/><Relationship Id="rId10" Type="http://schemas.openxmlformats.org/officeDocument/2006/relationships/image" Target="../media/image65.png"/><Relationship Id="rId4" Type="http://schemas.openxmlformats.org/officeDocument/2006/relationships/image" Target="../media/image5.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svg"/><Relationship Id="rId10" Type="http://schemas.openxmlformats.org/officeDocument/2006/relationships/image" Target="../media/image67.png"/><Relationship Id="rId4" Type="http://schemas.openxmlformats.org/officeDocument/2006/relationships/image" Target="../media/image59.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8.svg"/><Relationship Id="rId4" Type="http://schemas.openxmlformats.org/officeDocument/2006/relationships/image" Target="../media/image18.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9.sv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svg"/><Relationship Id="rId7" Type="http://schemas.openxmlformats.org/officeDocument/2006/relationships/image" Target="../media/image7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76.sv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image" Target="../media/image69.sv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9.sv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9.sv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sv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1.svg"/><Relationship Id="rId4" Type="http://schemas.openxmlformats.org/officeDocument/2006/relationships/image" Target="../media/image80.png"/><Relationship Id="rId9" Type="http://schemas.openxmlformats.org/officeDocument/2006/relationships/image" Target="../media/image22.sv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svg"/><Relationship Id="rId10" Type="http://schemas.openxmlformats.org/officeDocument/2006/relationships/image" Target="../media/image58.jpeg"/><Relationship Id="rId4" Type="http://schemas.openxmlformats.org/officeDocument/2006/relationships/image" Target="../media/image59.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22.svg"/><Relationship Id="rId12" Type="http://schemas.openxmlformats.org/officeDocument/2006/relationships/customXml" Target="../ink/ink18.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9.svg"/><Relationship Id="rId5" Type="http://schemas.openxmlformats.org/officeDocument/2006/relationships/image" Target="../media/image25.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svg"/></Relationships>
</file>

<file path=ppt/slides/_rels/slide41.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83.png"/><Relationship Id="rId12" Type="http://schemas.openxmlformats.org/officeDocument/2006/relationships/image" Target="../media/image4.svg"/><Relationship Id="rId2" Type="http://schemas.openxmlformats.org/officeDocument/2006/relationships/image" Target="../media/image1.png"/><Relationship Id="rId16" Type="http://schemas.openxmlformats.org/officeDocument/2006/relationships/image" Target="../media/image86.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3.png"/><Relationship Id="rId5" Type="http://schemas.openxmlformats.org/officeDocument/2006/relationships/image" Target="../media/image5.png"/><Relationship Id="rId15" Type="http://schemas.openxmlformats.org/officeDocument/2006/relationships/image" Target="../media/image85.png"/><Relationship Id="rId10" Type="http://schemas.openxmlformats.org/officeDocument/2006/relationships/image" Target="../media/image20.svg"/><Relationship Id="rId4" Type="http://schemas.openxmlformats.org/officeDocument/2006/relationships/image" Target="../media/image82.jpeg"/><Relationship Id="rId9" Type="http://schemas.openxmlformats.org/officeDocument/2006/relationships/image" Target="../media/image19.png"/><Relationship Id="rId14" Type="http://schemas.openxmlformats.org/officeDocument/2006/relationships/image" Target="../media/image22.sv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84.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4.svg"/><Relationship Id="rId5" Type="http://schemas.openxmlformats.org/officeDocument/2006/relationships/image" Target="../media/image6.sv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0.svg"/></Relationships>
</file>

<file path=ppt/slides/_rels/slide4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0.sv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81.svg"/><Relationship Id="rId4" Type="http://schemas.openxmlformats.org/officeDocument/2006/relationships/image" Target="../media/image80.png"/><Relationship Id="rId9" Type="http://schemas.openxmlformats.org/officeDocument/2006/relationships/image" Target="../media/image22.svg"/></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9.sv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28090" y="3271251"/>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30527" y="8381250"/>
            <a:ext cx="7084489" cy="167452"/>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42672" y="-3637213"/>
            <a:ext cx="7604615" cy="760461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7322818" y="-657896"/>
            <a:ext cx="2180089" cy="1193103"/>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117572" y="7005365"/>
            <a:ext cx="2180089" cy="1193103"/>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06938" y="1114643"/>
            <a:ext cx="348329" cy="348329"/>
          </a:xfrm>
          <a:prstGeom prst="rect">
            <a:avLst/>
          </a:prstGeom>
        </p:spPr>
      </p:pic>
      <p:sp>
        <p:nvSpPr>
          <p:cNvPr id="12" name="TextBox 12"/>
          <p:cNvSpPr txBox="1"/>
          <p:nvPr/>
        </p:nvSpPr>
        <p:spPr>
          <a:xfrm>
            <a:off x="1304335" y="3165433"/>
            <a:ext cx="15306730" cy="4600427"/>
          </a:xfrm>
          <a:prstGeom prst="rect">
            <a:avLst/>
          </a:prstGeom>
        </p:spPr>
        <p:txBody>
          <a:bodyPr wrap="square" lIns="0" tIns="0" rIns="0" bIns="0" rtlCol="0" anchor="t">
            <a:spAutoFit/>
          </a:bodyPr>
          <a:lstStyle/>
          <a:p>
            <a:pPr>
              <a:lnSpc>
                <a:spcPts val="8817"/>
              </a:lnSpc>
            </a:pPr>
            <a:r>
              <a:rPr lang="en-US" sz="10885" dirty="0">
                <a:solidFill>
                  <a:srgbClr val="FFFFFF"/>
                </a:solidFill>
                <a:latin typeface="Telegraf Bold"/>
              </a:rPr>
              <a:t>AGRI</a:t>
            </a:r>
          </a:p>
          <a:p>
            <a:pPr>
              <a:lnSpc>
                <a:spcPts val="8817"/>
              </a:lnSpc>
            </a:pPr>
            <a:r>
              <a:rPr lang="en-US" sz="10885" dirty="0">
                <a:solidFill>
                  <a:srgbClr val="FFFFFF"/>
                </a:solidFill>
                <a:latin typeface="Telegraf Bold"/>
              </a:rPr>
              <a:t>COMPANION</a:t>
            </a:r>
          </a:p>
          <a:p>
            <a:pPr>
              <a:lnSpc>
                <a:spcPts val="8817"/>
              </a:lnSpc>
            </a:pPr>
            <a:r>
              <a:rPr lang="en-US" sz="10885" dirty="0">
                <a:solidFill>
                  <a:srgbClr val="FFFFFF"/>
                </a:solidFill>
                <a:latin typeface="Telegraf Bold"/>
              </a:rPr>
              <a:t>USING MACHINE LEARNING</a:t>
            </a:r>
          </a:p>
        </p:txBody>
      </p:sp>
      <p:sp>
        <p:nvSpPr>
          <p:cNvPr id="13" name="TextBox 13"/>
          <p:cNvSpPr txBox="1"/>
          <p:nvPr/>
        </p:nvSpPr>
        <p:spPr>
          <a:xfrm>
            <a:off x="9650938" y="6602427"/>
            <a:ext cx="7604615" cy="1565685"/>
          </a:xfrm>
          <a:prstGeom prst="rect">
            <a:avLst/>
          </a:prstGeom>
        </p:spPr>
        <p:txBody>
          <a:bodyPr wrap="square" lIns="0" tIns="0" rIns="0" bIns="0" rtlCol="0" anchor="t">
            <a:spAutoFit/>
          </a:bodyPr>
          <a:lstStyle/>
          <a:p>
            <a:pPr>
              <a:lnSpc>
                <a:spcPts val="4495"/>
              </a:lnSpc>
            </a:pPr>
            <a:r>
              <a:rPr lang="en-US" sz="3500" dirty="0">
                <a:solidFill>
                  <a:srgbClr val="FFFFFF"/>
                </a:solidFill>
                <a:latin typeface="Times New Roman"/>
                <a:cs typeface="Times New Roman"/>
              </a:rPr>
              <a:t>DHARSHINI B    (2019PECCS116)</a:t>
            </a:r>
          </a:p>
          <a:p>
            <a:pPr>
              <a:lnSpc>
                <a:spcPts val="3362"/>
              </a:lnSpc>
            </a:pPr>
            <a:r>
              <a:rPr lang="en-US" sz="3500" dirty="0">
                <a:solidFill>
                  <a:srgbClr val="FFFFFF"/>
                </a:solidFill>
                <a:latin typeface="Times New Roman"/>
                <a:cs typeface="Times New Roman"/>
              </a:rPr>
              <a:t>DHARSHINI PK  (2019PECCS117)</a:t>
            </a:r>
          </a:p>
          <a:p>
            <a:pPr>
              <a:lnSpc>
                <a:spcPts val="4459"/>
              </a:lnSpc>
            </a:pPr>
            <a:r>
              <a:rPr lang="en-US" sz="3500" dirty="0">
                <a:solidFill>
                  <a:srgbClr val="FFFFFF"/>
                </a:solidFill>
                <a:latin typeface="Times New Roman"/>
                <a:cs typeface="Times New Roman"/>
              </a:rPr>
              <a:t>KARTHIKA M     (2019PECCS124)</a:t>
            </a:r>
          </a:p>
        </p:txBody>
      </p:sp>
      <p:sp>
        <p:nvSpPr>
          <p:cNvPr id="14" name="TextBox 14"/>
          <p:cNvSpPr txBox="1"/>
          <p:nvPr/>
        </p:nvSpPr>
        <p:spPr>
          <a:xfrm>
            <a:off x="3451848" y="8812329"/>
            <a:ext cx="6714863" cy="1023806"/>
          </a:xfrm>
          <a:prstGeom prst="rect">
            <a:avLst/>
          </a:prstGeom>
        </p:spPr>
        <p:txBody>
          <a:bodyPr lIns="0" tIns="0" rIns="0" bIns="0" rtlCol="0" anchor="t">
            <a:spAutoFit/>
          </a:bodyPr>
          <a:lstStyle/>
          <a:p>
            <a:pPr>
              <a:lnSpc>
                <a:spcPts val="4241"/>
              </a:lnSpc>
            </a:pPr>
            <a:r>
              <a:rPr lang="en-US" sz="2400" dirty="0">
                <a:solidFill>
                  <a:srgbClr val="FFFFFF"/>
                </a:solidFill>
                <a:latin typeface="Telegraf Medium"/>
              </a:rPr>
              <a:t> GUIDE NAME: SATHIYA . V</a:t>
            </a:r>
            <a:endParaRPr lang="en-US" sz="2400" dirty="0"/>
          </a:p>
          <a:p>
            <a:pPr>
              <a:lnSpc>
                <a:spcPts val="4241"/>
              </a:lnSpc>
            </a:pPr>
            <a:r>
              <a:rPr lang="en-US" sz="2400" dirty="0">
                <a:solidFill>
                  <a:srgbClr val="FFFFFF"/>
                </a:solidFill>
                <a:latin typeface="Telegraf Medium"/>
              </a:rPr>
              <a:t>Associate Professor</a:t>
            </a:r>
          </a:p>
        </p:txBody>
      </p:sp>
      <p:sp>
        <p:nvSpPr>
          <p:cNvPr id="16" name="TextBox 15">
            <a:extLst>
              <a:ext uri="{FF2B5EF4-FFF2-40B4-BE49-F238E27FC236}">
                <a16:creationId xmlns:a16="http://schemas.microsoft.com/office/drawing/2014/main" id="{3D08689D-4AF5-D054-D72A-5C846C321201}"/>
              </a:ext>
            </a:extLst>
          </p:cNvPr>
          <p:cNvSpPr txBox="1"/>
          <p:nvPr/>
        </p:nvSpPr>
        <p:spPr>
          <a:xfrm>
            <a:off x="14134358" y="6140762"/>
            <a:ext cx="2939511" cy="461665"/>
          </a:xfrm>
          <a:prstGeom prst="rect">
            <a:avLst/>
          </a:prstGeom>
          <a:noFill/>
        </p:spPr>
        <p:txBody>
          <a:bodyPr wrap="square" rtlCol="0">
            <a:spAutoFit/>
          </a:bodyPr>
          <a:lstStyle/>
          <a:p>
            <a:r>
              <a:rPr lang="en-US" sz="2400" i="1" dirty="0">
                <a:solidFill>
                  <a:schemeClr val="bg1"/>
                </a:solidFill>
                <a:latin typeface="Telegraf Medium" panose="020B0604020202020204" charset="0"/>
              </a:rPr>
              <a:t>BATCH: A2</a:t>
            </a:r>
            <a:endParaRPr lang="en-IN" sz="2400" i="1" dirty="0">
              <a:solidFill>
                <a:schemeClr val="bg1"/>
              </a:solidFill>
              <a:latin typeface="Telegraf Medium" panose="020B0604020202020204" charset="0"/>
            </a:endParaRPr>
          </a:p>
        </p:txBody>
      </p:sp>
      <p:pic>
        <p:nvPicPr>
          <p:cNvPr id="15" name="Picture 14">
            <a:extLst>
              <a:ext uri="{FF2B5EF4-FFF2-40B4-BE49-F238E27FC236}">
                <a16:creationId xmlns:a16="http://schemas.microsoft.com/office/drawing/2014/main" id="{1017383E-C6FC-49E7-A521-82BA6750D5ED}"/>
              </a:ext>
            </a:extLst>
          </p:cNvPr>
          <p:cNvPicPr>
            <a:picLocks noChangeAspect="1"/>
          </p:cNvPicPr>
          <p:nvPr/>
        </p:nvPicPr>
        <p:blipFill>
          <a:blip r:embed="rId10"/>
          <a:stretch>
            <a:fillRect/>
          </a:stretch>
        </p:blipFill>
        <p:spPr>
          <a:xfrm>
            <a:off x="416694" y="249325"/>
            <a:ext cx="2536368" cy="1805635"/>
          </a:xfrm>
          <a:prstGeom prst="rect">
            <a:avLst/>
          </a:prstGeom>
        </p:spPr>
      </p:pic>
      <p:pic>
        <p:nvPicPr>
          <p:cNvPr id="17" name="Picture 16">
            <a:extLst>
              <a:ext uri="{FF2B5EF4-FFF2-40B4-BE49-F238E27FC236}">
                <a16:creationId xmlns:a16="http://schemas.microsoft.com/office/drawing/2014/main" id="{17ACA5B2-7494-70D8-175E-1A0009147C93}"/>
              </a:ext>
            </a:extLst>
          </p:cNvPr>
          <p:cNvPicPr>
            <a:picLocks noChangeAspect="1"/>
          </p:cNvPicPr>
          <p:nvPr/>
        </p:nvPicPr>
        <p:blipFill>
          <a:blip r:embed="rId11"/>
          <a:stretch>
            <a:fillRect/>
          </a:stretch>
        </p:blipFill>
        <p:spPr>
          <a:xfrm>
            <a:off x="4388638" y="143506"/>
            <a:ext cx="9779899" cy="1805636"/>
          </a:xfrm>
          <a:prstGeom prst="rect">
            <a:avLst/>
          </a:prstGeom>
        </p:spPr>
      </p:pic>
      <p:pic>
        <p:nvPicPr>
          <p:cNvPr id="18" name="Picture 17" descr="Anna University - Wikipedia">
            <a:extLst>
              <a:ext uri="{FF2B5EF4-FFF2-40B4-BE49-F238E27FC236}">
                <a16:creationId xmlns:a16="http://schemas.microsoft.com/office/drawing/2014/main" id="{D6A094F9-77C3-45C3-9A48-8D52C03CE8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04114" y="314498"/>
            <a:ext cx="2171881" cy="177936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2">
            <a:extLst>
              <a:ext uri="{FF2B5EF4-FFF2-40B4-BE49-F238E27FC236}">
                <a16:creationId xmlns:a16="http://schemas.microsoft.com/office/drawing/2014/main" id="{036F5FA9-0A71-48B8-AEAE-E35B120A096B}"/>
              </a:ext>
            </a:extLst>
          </p:cNvPr>
          <p:cNvSpPr txBox="1"/>
          <p:nvPr/>
        </p:nvSpPr>
        <p:spPr>
          <a:xfrm>
            <a:off x="6200594" y="1900044"/>
            <a:ext cx="6650898" cy="43088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200" b="1" dirty="0">
                <a:solidFill>
                  <a:schemeClr val="bg1"/>
                </a:solidFill>
                <a:latin typeface="Times New Roman" panose="02020603050405020304" pitchFamily="18" charset="0"/>
              </a:rPr>
              <a:t>Department of Computer Science and Engineering </a:t>
            </a:r>
            <a:endParaRPr lang="en-IN" sz="2200" b="1" dirty="0">
              <a:solidFill>
                <a:schemeClr val="bg1"/>
              </a:solidFill>
            </a:endParaRPr>
          </a:p>
        </p:txBody>
      </p:sp>
      <p:sp>
        <p:nvSpPr>
          <p:cNvPr id="21" name="TextBox 20">
            <a:extLst>
              <a:ext uri="{FF2B5EF4-FFF2-40B4-BE49-F238E27FC236}">
                <a16:creationId xmlns:a16="http://schemas.microsoft.com/office/drawing/2014/main" id="{7642DFE6-2287-0DF9-4782-FC3ECD4708DA}"/>
              </a:ext>
            </a:extLst>
          </p:cNvPr>
          <p:cNvSpPr txBox="1"/>
          <p:nvPr/>
        </p:nvSpPr>
        <p:spPr>
          <a:xfrm>
            <a:off x="8957700" y="8749281"/>
            <a:ext cx="11670242" cy="1116139"/>
          </a:xfrm>
          <a:prstGeom prst="rect">
            <a:avLst/>
          </a:prstGeom>
          <a:noFill/>
        </p:spPr>
        <p:txBody>
          <a:bodyPr wrap="square">
            <a:spAutoFit/>
          </a:bodyPr>
          <a:lstStyle/>
          <a:p>
            <a:pPr>
              <a:lnSpc>
                <a:spcPts val="4241"/>
              </a:lnSpc>
            </a:pPr>
            <a:r>
              <a:rPr lang="en-US" sz="2400" dirty="0">
                <a:solidFill>
                  <a:srgbClr val="FFFFFF"/>
                </a:solidFill>
                <a:latin typeface="Telegraf Medium"/>
              </a:rPr>
              <a:t>CO-ORDINATOR NAME: Dr. KAVITHA SUBRAMANI-M.E., </a:t>
            </a:r>
            <a:r>
              <a:rPr lang="en-US" sz="2400" dirty="0" err="1">
                <a:solidFill>
                  <a:srgbClr val="FFFFFF"/>
                </a:solidFill>
                <a:latin typeface="Telegraf Medium"/>
              </a:rPr>
              <a:t>Phd</a:t>
            </a:r>
            <a:r>
              <a:rPr lang="en-US" sz="2400" dirty="0">
                <a:solidFill>
                  <a:srgbClr val="FFFFFF"/>
                </a:solidFill>
                <a:latin typeface="Telegraf Medium"/>
              </a:rPr>
              <a:t>, </a:t>
            </a:r>
          </a:p>
          <a:p>
            <a:pPr>
              <a:lnSpc>
                <a:spcPts val="4241"/>
              </a:lnSpc>
            </a:pPr>
            <a:r>
              <a:rPr lang="en-US" sz="2400" dirty="0">
                <a:solidFill>
                  <a:srgbClr val="FFFFFF"/>
                </a:solidFill>
                <a:latin typeface="Telegraf Medium"/>
              </a:rPr>
              <a:t>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3040" y="-2582776"/>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095328" y="9802735"/>
            <a:ext cx="772869" cy="238887"/>
          </a:xfrm>
          <a:prstGeom prst="rect">
            <a:avLst/>
          </a:prstGeom>
        </p:spPr>
      </p:pic>
      <p:graphicFrame>
        <p:nvGraphicFramePr>
          <p:cNvPr id="7" name="Table 6">
            <a:extLst>
              <a:ext uri="{FF2B5EF4-FFF2-40B4-BE49-F238E27FC236}">
                <a16:creationId xmlns:a16="http://schemas.microsoft.com/office/drawing/2014/main" id="{67D1631E-7603-BDC1-B78A-1576643BD828}"/>
              </a:ext>
            </a:extLst>
          </p:cNvPr>
          <p:cNvGraphicFramePr>
            <a:graphicFrameLocks noGrp="1"/>
          </p:cNvGraphicFramePr>
          <p:nvPr>
            <p:extLst>
              <p:ext uri="{D42A27DB-BD31-4B8C-83A1-F6EECF244321}">
                <p14:modId xmlns:p14="http://schemas.microsoft.com/office/powerpoint/2010/main" val="108690919"/>
              </p:ext>
            </p:extLst>
          </p:nvPr>
        </p:nvGraphicFramePr>
        <p:xfrm>
          <a:off x="377505" y="711000"/>
          <a:ext cx="16635367" cy="9330622"/>
        </p:xfrm>
        <a:graphic>
          <a:graphicData uri="http://schemas.openxmlformats.org/drawingml/2006/table">
            <a:tbl>
              <a:tblPr firstRow="1" bandRow="1">
                <a:tableStyleId>{93296810-A885-4BE3-A3E7-6D5BEEA58F35}</a:tableStyleId>
              </a:tblPr>
              <a:tblGrid>
                <a:gridCol w="558052">
                  <a:extLst>
                    <a:ext uri="{9D8B030D-6E8A-4147-A177-3AD203B41FA5}">
                      <a16:colId xmlns:a16="http://schemas.microsoft.com/office/drawing/2014/main" val="3580906046"/>
                    </a:ext>
                  </a:extLst>
                </a:gridCol>
                <a:gridCol w="2738538">
                  <a:extLst>
                    <a:ext uri="{9D8B030D-6E8A-4147-A177-3AD203B41FA5}">
                      <a16:colId xmlns:a16="http://schemas.microsoft.com/office/drawing/2014/main" val="1775259691"/>
                    </a:ext>
                  </a:extLst>
                </a:gridCol>
                <a:gridCol w="2517734">
                  <a:extLst>
                    <a:ext uri="{9D8B030D-6E8A-4147-A177-3AD203B41FA5}">
                      <a16:colId xmlns:a16="http://schemas.microsoft.com/office/drawing/2014/main" val="1978521654"/>
                    </a:ext>
                  </a:extLst>
                </a:gridCol>
                <a:gridCol w="3513963">
                  <a:extLst>
                    <a:ext uri="{9D8B030D-6E8A-4147-A177-3AD203B41FA5}">
                      <a16:colId xmlns:a16="http://schemas.microsoft.com/office/drawing/2014/main" val="615043263"/>
                    </a:ext>
                  </a:extLst>
                </a:gridCol>
                <a:gridCol w="3749432">
                  <a:extLst>
                    <a:ext uri="{9D8B030D-6E8A-4147-A177-3AD203B41FA5}">
                      <a16:colId xmlns:a16="http://schemas.microsoft.com/office/drawing/2014/main" val="2791744422"/>
                    </a:ext>
                  </a:extLst>
                </a:gridCol>
                <a:gridCol w="3557648">
                  <a:extLst>
                    <a:ext uri="{9D8B030D-6E8A-4147-A177-3AD203B41FA5}">
                      <a16:colId xmlns:a16="http://schemas.microsoft.com/office/drawing/2014/main" val="3882479070"/>
                    </a:ext>
                  </a:extLst>
                </a:gridCol>
              </a:tblGrid>
              <a:tr h="1368906">
                <a:tc>
                  <a:txBody>
                    <a:bodyPr/>
                    <a:lstStyle/>
                    <a:p>
                      <a:r>
                        <a:rPr lang="en-IN" sz="2000">
                          <a:latin typeface="Times New Roman"/>
                          <a:cs typeface="Times New Roman"/>
                        </a:rPr>
                        <a:t>YEAR</a:t>
                      </a:r>
                    </a:p>
                  </a:txBody>
                  <a:tcPr>
                    <a:solidFill>
                      <a:srgbClr val="64BE4D"/>
                    </a:solidFill>
                  </a:tcPr>
                </a:tc>
                <a:tc>
                  <a:txBody>
                    <a:bodyPr/>
                    <a:lstStyle/>
                    <a:p>
                      <a:r>
                        <a:rPr lang="en-IN" sz="2000">
                          <a:latin typeface="Times New Roman"/>
                          <a:cs typeface="Times New Roman"/>
                        </a:rPr>
                        <a:t>AUTHOR</a:t>
                      </a:r>
                    </a:p>
                    <a:p>
                      <a:r>
                        <a:rPr lang="en-IN" sz="2000">
                          <a:latin typeface="Times New Roman"/>
                          <a:cs typeface="Times New Roman"/>
                        </a:rPr>
                        <a:t>NAME</a:t>
                      </a:r>
                    </a:p>
                  </a:txBody>
                  <a:tcPr>
                    <a:solidFill>
                      <a:srgbClr val="64BE4D"/>
                    </a:solidFill>
                  </a:tcPr>
                </a:tc>
                <a:tc>
                  <a:txBody>
                    <a:bodyPr/>
                    <a:lstStyle/>
                    <a:p>
                      <a:r>
                        <a:rPr lang="en-IN">
                          <a:latin typeface="Times New Roman"/>
                          <a:cs typeface="Times New Roman"/>
                        </a:rPr>
                        <a:t>P</a:t>
                      </a:r>
                      <a:r>
                        <a:rPr lang="en-IN" sz="2000">
                          <a:latin typeface="Times New Roman"/>
                          <a:cs typeface="Times New Roman"/>
                        </a:rPr>
                        <a:t>APER</a:t>
                      </a:r>
                    </a:p>
                    <a:p>
                      <a:r>
                        <a:rPr lang="en-IN" sz="2000">
                          <a:latin typeface="Times New Roman"/>
                          <a:cs typeface="Times New Roman"/>
                        </a:rPr>
                        <a:t> DETAILS</a:t>
                      </a:r>
                    </a:p>
                  </a:txBody>
                  <a:tcPr>
                    <a:solidFill>
                      <a:srgbClr val="64BE4D"/>
                    </a:solidFill>
                  </a:tcPr>
                </a:tc>
                <a:tc>
                  <a:txBody>
                    <a:bodyPr/>
                    <a:lstStyle/>
                    <a:p>
                      <a:r>
                        <a:rPr lang="en-IN" sz="2000">
                          <a:latin typeface="Times New Roman"/>
                          <a:cs typeface="Times New Roman"/>
                        </a:rPr>
                        <a:t>METHODOLOGY</a:t>
                      </a:r>
                    </a:p>
                  </a:txBody>
                  <a:tcPr>
                    <a:solidFill>
                      <a:srgbClr val="64BE4D"/>
                    </a:solidFill>
                  </a:tcPr>
                </a:tc>
                <a:tc>
                  <a:txBody>
                    <a:bodyPr/>
                    <a:lstStyle/>
                    <a:p>
                      <a:r>
                        <a:rPr lang="en-IN" sz="2000">
                          <a:latin typeface="Times New Roman"/>
                          <a:cs typeface="Times New Roman"/>
                        </a:rPr>
                        <a:t>MERITS &amp; DEMERITS</a:t>
                      </a:r>
                    </a:p>
                  </a:txBody>
                  <a:tcPr>
                    <a:solidFill>
                      <a:srgbClr val="64BE4D"/>
                    </a:solidFill>
                  </a:tcPr>
                </a:tc>
                <a:tc>
                  <a:txBody>
                    <a:bodyPr/>
                    <a:lstStyle/>
                    <a:p>
                      <a:r>
                        <a:rPr lang="en-IN" sz="2000">
                          <a:latin typeface="Times New Roman"/>
                          <a:cs typeface="Times New Roman"/>
                        </a:rPr>
                        <a:t>FUTURE SCOPE</a:t>
                      </a:r>
                    </a:p>
                  </a:txBody>
                  <a:tcPr>
                    <a:solidFill>
                      <a:srgbClr val="64BE4D"/>
                    </a:solidFill>
                  </a:tcPr>
                </a:tc>
                <a:extLst>
                  <a:ext uri="{0D108BD9-81ED-4DB2-BD59-A6C34878D82A}">
                    <a16:rowId xmlns:a16="http://schemas.microsoft.com/office/drawing/2014/main" val="46393170"/>
                  </a:ext>
                </a:extLst>
              </a:tr>
              <a:tr h="7961716">
                <a:tc>
                  <a:txBody>
                    <a:bodyPr/>
                    <a:lstStyle/>
                    <a:p>
                      <a:r>
                        <a:rPr lang="en-IN" sz="2800">
                          <a:latin typeface="Times New Roman"/>
                          <a:cs typeface="Times New Roman"/>
                        </a:rPr>
                        <a:t>2021</a:t>
                      </a:r>
                      <a:endParaRPr lang="en-IN" sz="2800">
                        <a:latin typeface="Times New Roman" panose="02020603050405020304" pitchFamily="18" charset="0"/>
                        <a:cs typeface="Times New Roman" panose="02020603050405020304" pitchFamily="18" charset="0"/>
                      </a:endParaRPr>
                    </a:p>
                  </a:txBody>
                  <a:tcPr>
                    <a:solidFill>
                      <a:schemeClr val="accent3">
                        <a:lumMod val="60000"/>
                        <a:lumOff val="40000"/>
                      </a:schemeClr>
                    </a:solidFill>
                  </a:tcPr>
                </a:tc>
                <a:tc>
                  <a:txBody>
                    <a:bodyPr/>
                    <a:lstStyle/>
                    <a:p>
                      <a:pPr lvl="0" algn="just">
                        <a:lnSpc>
                          <a:spcPct val="100000"/>
                        </a:lnSpc>
                        <a:spcBef>
                          <a:spcPts val="0"/>
                        </a:spcBef>
                        <a:spcAft>
                          <a:spcPts val="0"/>
                        </a:spcAft>
                        <a:buNone/>
                      </a:pPr>
                      <a:r>
                        <a:rPr lang="en-US" sz="2400" b="0" i="0" u="none" strike="noStrike" noProof="0" dirty="0">
                          <a:latin typeface="Times New Roman"/>
                        </a:rPr>
                        <a:t>Sri </a:t>
                      </a:r>
                      <a:r>
                        <a:rPr lang="en-US" sz="2400" b="0" i="0" u="none" strike="noStrike" noProof="0" dirty="0" err="1">
                          <a:latin typeface="Times New Roman"/>
                        </a:rPr>
                        <a:t>Laasya</a:t>
                      </a:r>
                      <a:r>
                        <a:rPr lang="en-US" sz="2400" b="0" i="0" u="none" strike="noStrike" noProof="0" dirty="0">
                          <a:latin typeface="Times New Roman"/>
                        </a:rPr>
                        <a:t>.</a:t>
                      </a:r>
                      <a:endParaRPr lang="en-US" sz="2400" dirty="0">
                        <a:latin typeface="Times New Roman"/>
                      </a:endParaRPr>
                    </a:p>
                    <a:p>
                      <a:pPr lvl="0" algn="just">
                        <a:lnSpc>
                          <a:spcPct val="100000"/>
                        </a:lnSpc>
                        <a:spcBef>
                          <a:spcPts val="0"/>
                        </a:spcBef>
                        <a:spcAft>
                          <a:spcPts val="0"/>
                        </a:spcAft>
                        <a:buNone/>
                      </a:pPr>
                      <a:r>
                        <a:rPr lang="en-US" sz="2400" b="0" i="0" u="none" strike="noStrike" noProof="0" dirty="0" err="1">
                          <a:latin typeface="Times New Roman"/>
                        </a:rPr>
                        <a:t>Kanuru</a:t>
                      </a:r>
                      <a:r>
                        <a:rPr lang="en-US" sz="2400" b="0" i="0" u="none" strike="noStrike" noProof="0" dirty="0">
                          <a:latin typeface="Times New Roman"/>
                        </a:rPr>
                        <a:t>,</a:t>
                      </a:r>
                      <a:endParaRPr lang="en-US" sz="2400" dirty="0">
                        <a:latin typeface="Times New Roman"/>
                      </a:endParaRPr>
                    </a:p>
                    <a:p>
                      <a:pPr lvl="0" algn="just">
                        <a:lnSpc>
                          <a:spcPct val="100000"/>
                        </a:lnSpc>
                        <a:spcBef>
                          <a:spcPts val="0"/>
                        </a:spcBef>
                        <a:spcAft>
                          <a:spcPts val="0"/>
                        </a:spcAft>
                        <a:buNone/>
                      </a:pPr>
                      <a:r>
                        <a:rPr lang="en-US" sz="2400" b="0" i="0" u="none" strike="noStrike" noProof="0" dirty="0">
                          <a:latin typeface="Times New Roman"/>
                        </a:rPr>
                        <a:t>Amit Kumar Tyagi,</a:t>
                      </a:r>
                      <a:endParaRPr lang="en-US" sz="2400" dirty="0">
                        <a:latin typeface="Times New Roman"/>
                      </a:endParaRPr>
                    </a:p>
                    <a:p>
                      <a:pPr lvl="0" algn="just">
                        <a:lnSpc>
                          <a:spcPct val="100000"/>
                        </a:lnSpc>
                        <a:spcBef>
                          <a:spcPts val="0"/>
                        </a:spcBef>
                        <a:spcAft>
                          <a:spcPts val="0"/>
                        </a:spcAft>
                        <a:buNone/>
                      </a:pPr>
                      <a:r>
                        <a:rPr lang="en-US" sz="2400" b="0" i="0" u="none" strike="noStrike" noProof="0" dirty="0" err="1">
                          <a:latin typeface="Times New Roman"/>
                        </a:rPr>
                        <a:t>Aswathy</a:t>
                      </a:r>
                      <a:r>
                        <a:rPr lang="en-US" sz="2400" b="0" i="0" u="none" strike="noStrike" noProof="0" dirty="0">
                          <a:latin typeface="Times New Roman"/>
                        </a:rPr>
                        <a:t> S U</a:t>
                      </a:r>
                    </a:p>
                    <a:p>
                      <a:pPr lvl="0" algn="just">
                        <a:lnSpc>
                          <a:spcPct val="100000"/>
                        </a:lnSpc>
                        <a:spcBef>
                          <a:spcPts val="0"/>
                        </a:spcBef>
                        <a:spcAft>
                          <a:spcPts val="0"/>
                        </a:spcAft>
                        <a:buNone/>
                      </a:pPr>
                      <a:r>
                        <a:rPr lang="en-US" sz="2400" b="0" i="0" u="none" strike="noStrike" noProof="0" dirty="0">
                          <a:latin typeface="Times New Roman"/>
                        </a:rPr>
                        <a:t>N </a:t>
                      </a:r>
                      <a:r>
                        <a:rPr lang="en-US" sz="2400" b="0" i="0" u="none" strike="noStrike" noProof="0" dirty="0" err="1">
                          <a:latin typeface="Times New Roman"/>
                        </a:rPr>
                        <a:t>Sreenath</a:t>
                      </a:r>
                      <a:r>
                        <a:rPr lang="en-US" sz="2400" b="0" i="0" u="none" strike="noStrike" noProof="0" dirty="0">
                          <a:latin typeface="Times New Roman"/>
                        </a:rPr>
                        <a:t>,</a:t>
                      </a:r>
                    </a:p>
                    <a:p>
                      <a:pPr lvl="0" algn="just">
                        <a:lnSpc>
                          <a:spcPct val="100000"/>
                        </a:lnSpc>
                        <a:spcBef>
                          <a:spcPts val="0"/>
                        </a:spcBef>
                        <a:spcAft>
                          <a:spcPts val="0"/>
                        </a:spcAft>
                        <a:buNone/>
                      </a:pPr>
                      <a:r>
                        <a:rPr lang="en-US" sz="2400" b="0" i="0" u="none" strike="noStrike" noProof="0" dirty="0">
                          <a:latin typeface="Times New Roman"/>
                        </a:rPr>
                        <a:t>Terrance Frederick Fernandez,</a:t>
                      </a:r>
                    </a:p>
                    <a:p>
                      <a:pPr lvl="0" algn="just">
                        <a:lnSpc>
                          <a:spcPct val="100000"/>
                        </a:lnSpc>
                        <a:spcBef>
                          <a:spcPts val="0"/>
                        </a:spcBef>
                        <a:spcAft>
                          <a:spcPts val="0"/>
                        </a:spcAft>
                        <a:buNone/>
                      </a:pPr>
                      <a:r>
                        <a:rPr lang="en-US" sz="2400" b="0" i="0" u="none" strike="noStrike" noProof="0" dirty="0" err="1">
                          <a:latin typeface="Times New Roman"/>
                        </a:rPr>
                        <a:t>Shashvi</a:t>
                      </a:r>
                      <a:r>
                        <a:rPr lang="en-US" sz="2400" b="0" i="0" u="none" strike="noStrike" noProof="0" dirty="0">
                          <a:latin typeface="Times New Roman"/>
                        </a:rPr>
                        <a:t> Mishra </a:t>
                      </a:r>
                      <a:endParaRPr lang="en-US" sz="2400" dirty="0">
                        <a:latin typeface="Times New Roman"/>
                      </a:endParaRPr>
                    </a:p>
                    <a:p>
                      <a:pPr lvl="0" algn="l">
                        <a:lnSpc>
                          <a:spcPct val="100000"/>
                        </a:lnSpc>
                        <a:spcBef>
                          <a:spcPts val="0"/>
                        </a:spcBef>
                        <a:spcAft>
                          <a:spcPts val="0"/>
                        </a:spcAft>
                        <a:buNone/>
                      </a:pPr>
                      <a:endParaRPr lang="en-US" sz="1800" b="0" i="0" u="none" strike="noStrike" noProof="0" dirty="0">
                        <a:latin typeface="Calibri"/>
                      </a:endParaRPr>
                    </a:p>
                  </a:txBody>
                  <a:tcPr>
                    <a:solidFill>
                      <a:schemeClr val="accent3">
                        <a:lumMod val="60000"/>
                        <a:lumOff val="40000"/>
                      </a:schemeClr>
                    </a:solidFill>
                  </a:tcPr>
                </a:tc>
                <a:tc>
                  <a:txBody>
                    <a:bodyPr/>
                    <a:lstStyle/>
                    <a:p>
                      <a:pPr algn="just"/>
                      <a:r>
                        <a:rPr lang="en-US" sz="2400" b="1">
                          <a:latin typeface="Times New Roman"/>
                        </a:rPr>
                        <a:t>Title: </a:t>
                      </a:r>
                      <a:r>
                        <a:rPr lang="en-US" sz="2400" b="0" i="0" u="none" strike="noStrike" noProof="0">
                          <a:latin typeface="Times New Roman"/>
                        </a:rPr>
                        <a:t>Prediction of Pesticides and Fertilizers using Machine Learning and Internet of Things</a:t>
                      </a:r>
                      <a:endParaRPr lang="en-US" sz="2400" b="0">
                        <a:latin typeface="Times New Roman"/>
                      </a:endParaRPr>
                    </a:p>
                    <a:p>
                      <a:pPr lvl="0" algn="just">
                        <a:buNone/>
                      </a:pPr>
                      <a:r>
                        <a:rPr lang="en-US" sz="2400" b="1">
                          <a:latin typeface="Times New Roman"/>
                        </a:rPr>
                        <a:t>Issue date: </a:t>
                      </a:r>
                      <a:r>
                        <a:rPr lang="en-US" sz="2400" b="0">
                          <a:latin typeface="Times New Roman"/>
                        </a:rPr>
                        <a:t>27 Jan </a:t>
                      </a:r>
                    </a:p>
                    <a:p>
                      <a:pPr algn="just"/>
                      <a:r>
                        <a:rPr lang="en-US" sz="2400" b="1">
                          <a:latin typeface="Times New Roman"/>
                        </a:rPr>
                        <a:t>Published in</a:t>
                      </a:r>
                      <a:r>
                        <a:rPr lang="en-US" sz="2400" b="0">
                          <a:latin typeface="Times New Roman"/>
                        </a:rPr>
                        <a:t>:</a:t>
                      </a:r>
                      <a:r>
                        <a:rPr lang="en-US" sz="2400" b="0" i="0" u="none" strike="noStrike" noProof="0">
                          <a:latin typeface="Times New Roman"/>
                        </a:rPr>
                        <a:t>2021 International Conference on Computer Communication and Informatics (ICCCI )</a:t>
                      </a:r>
                    </a:p>
                    <a:p>
                      <a:endParaRPr lang="en-US" b="1"/>
                    </a:p>
                    <a:p>
                      <a:endParaRPr lang="en-IN" b="1"/>
                    </a:p>
                  </a:txBody>
                  <a:tcPr>
                    <a:solidFill>
                      <a:schemeClr val="accent3">
                        <a:lumMod val="60000"/>
                        <a:lumOff val="40000"/>
                      </a:schemeClr>
                    </a:solidFill>
                  </a:tcPr>
                </a:tc>
                <a:tc>
                  <a:txBody>
                    <a:bodyPr/>
                    <a:lstStyle/>
                    <a:p>
                      <a:pPr lvl="0" algn="just">
                        <a:buNone/>
                      </a:pPr>
                      <a:r>
                        <a:rPr lang="en-IN" sz="2400" b="0" i="0" u="none" strike="noStrike" noProof="0">
                          <a:latin typeface="Times New Roman"/>
                        </a:rPr>
                        <a:t>The yield relies upon whether k-NN is utilized for characterization or relapse. Naive Bayes is useful to build models and especially for very large data sets. The purpose of the support vector machine algorithm is to find a hyperplane in the n-dimensional space that uniquely classifies the data points.</a:t>
                      </a:r>
                      <a:endParaRPr lang="en-US" sz="2400">
                        <a:latin typeface="Times New Roman"/>
                      </a:endParaRPr>
                    </a:p>
                  </a:txBody>
                  <a:tcPr>
                    <a:solidFill>
                      <a:schemeClr val="accent3">
                        <a:lumMod val="60000"/>
                        <a:lumOff val="40000"/>
                      </a:schemeClr>
                    </a:solidFill>
                  </a:tcPr>
                </a:tc>
                <a:tc>
                  <a:txBody>
                    <a:bodyPr/>
                    <a:lstStyle/>
                    <a:p>
                      <a:pPr marL="0" indent="0" algn="just">
                        <a:buNone/>
                      </a:pPr>
                      <a:r>
                        <a:rPr lang="en-IN" sz="2400" b="1" dirty="0">
                          <a:latin typeface="Times New Roman"/>
                        </a:rPr>
                        <a:t>Merits:</a:t>
                      </a:r>
                    </a:p>
                    <a:p>
                      <a:pPr marL="0" lvl="0" indent="0" algn="just">
                        <a:buNone/>
                      </a:pPr>
                      <a:r>
                        <a:rPr lang="en-IN" sz="2400" b="0" i="0" u="none" strike="noStrike" noProof="0" dirty="0">
                          <a:latin typeface="Times New Roman"/>
                        </a:rPr>
                        <a:t>1.Obtaining viable correlation between soil type and chemicals used.</a:t>
                      </a:r>
                      <a:endParaRPr lang="en-IN" sz="2400" b="1" dirty="0">
                        <a:latin typeface="Times New Roman"/>
                      </a:endParaRPr>
                    </a:p>
                    <a:p>
                      <a:pPr marL="0" lvl="0" indent="0" algn="just">
                        <a:buNone/>
                      </a:pPr>
                      <a:r>
                        <a:rPr lang="en-IN" sz="2400" b="0" i="0" u="none" strike="noStrike" noProof="0" dirty="0">
                          <a:latin typeface="Times New Roman"/>
                        </a:rPr>
                        <a:t>2.     Blockchain is used for secure communication made among Internet of Things device in agriculture sector. </a:t>
                      </a:r>
                    </a:p>
                    <a:p>
                      <a:pPr marL="0" lvl="0" indent="0" algn="just">
                        <a:buNone/>
                      </a:pPr>
                      <a:endParaRPr lang="en-IN" sz="2400" b="0" i="0" u="none" strike="noStrike" noProof="0" dirty="0">
                        <a:latin typeface="Times New Roman"/>
                      </a:endParaRPr>
                    </a:p>
                    <a:p>
                      <a:pPr marL="0" lvl="0" indent="0" algn="just">
                        <a:buNone/>
                      </a:pPr>
                      <a:r>
                        <a:rPr lang="en-IN" sz="2400" b="1" dirty="0">
                          <a:latin typeface="Times New Roman"/>
                        </a:rPr>
                        <a:t>Demerits:</a:t>
                      </a:r>
                    </a:p>
                    <a:p>
                      <a:pPr marL="0" lvl="0" indent="0" algn="just">
                        <a:buNone/>
                      </a:pPr>
                      <a:r>
                        <a:rPr lang="en-IN" sz="2400" b="0" i="0" u="none" strike="noStrike" noProof="0" dirty="0">
                          <a:latin typeface="Times New Roman"/>
                        </a:rPr>
                        <a:t>The administration has restricted a few pesticides while the utilization of others has been managed. </a:t>
                      </a:r>
                      <a:endParaRPr lang="en-IN" sz="2400" dirty="0"/>
                    </a:p>
                  </a:txBody>
                  <a:tcPr>
                    <a:solidFill>
                      <a:schemeClr val="accent3">
                        <a:lumMod val="60000"/>
                        <a:lumOff val="40000"/>
                      </a:schemeClr>
                    </a:solidFill>
                  </a:tcPr>
                </a:tc>
                <a:tc>
                  <a:txBody>
                    <a:bodyPr/>
                    <a:lstStyle/>
                    <a:p>
                      <a:pPr lvl="0" algn="just">
                        <a:buNone/>
                      </a:pPr>
                      <a:r>
                        <a:rPr lang="en-IN" sz="2400" b="0" i="0" u="none" strike="noStrike" noProof="0" dirty="0">
                          <a:latin typeface="Times New Roman"/>
                        </a:rPr>
                        <a:t>Future work could include enabling IoT technology in order to get accurate data using a GPS module and relay the prediction of fertilizer type to the farmer in a cost efficient way through the cloud. It could also include the usage of blockchain technology in agriculture in order to increase optimization efficiency.</a:t>
                      </a:r>
                    </a:p>
                  </a:txBody>
                  <a:tcPr>
                    <a:solidFill>
                      <a:schemeClr val="accent3">
                        <a:lumMod val="60000"/>
                        <a:lumOff val="40000"/>
                      </a:schemeClr>
                    </a:solidFill>
                  </a:tcPr>
                </a:tc>
                <a:extLst>
                  <a:ext uri="{0D108BD9-81ED-4DB2-BD59-A6C34878D82A}">
                    <a16:rowId xmlns:a16="http://schemas.microsoft.com/office/drawing/2014/main" val="334862643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3040" y="-2476500"/>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082985" y="9798011"/>
            <a:ext cx="772869" cy="238887"/>
          </a:xfrm>
          <a:prstGeom prst="rect">
            <a:avLst/>
          </a:prstGeom>
        </p:spPr>
      </p:pic>
      <p:graphicFrame>
        <p:nvGraphicFramePr>
          <p:cNvPr id="7" name="Table 6">
            <a:extLst>
              <a:ext uri="{FF2B5EF4-FFF2-40B4-BE49-F238E27FC236}">
                <a16:creationId xmlns:a16="http://schemas.microsoft.com/office/drawing/2014/main" id="{04B6BB42-33CD-37F9-C7B0-E7A5762E4EDE}"/>
              </a:ext>
            </a:extLst>
          </p:cNvPr>
          <p:cNvGraphicFramePr>
            <a:graphicFrameLocks noGrp="1"/>
          </p:cNvGraphicFramePr>
          <p:nvPr>
            <p:extLst>
              <p:ext uri="{D42A27DB-BD31-4B8C-83A1-F6EECF244321}">
                <p14:modId xmlns:p14="http://schemas.microsoft.com/office/powerpoint/2010/main" val="3897744420"/>
              </p:ext>
            </p:extLst>
          </p:nvPr>
        </p:nvGraphicFramePr>
        <p:xfrm>
          <a:off x="419450" y="805344"/>
          <a:ext cx="17340043" cy="8909107"/>
        </p:xfrm>
        <a:graphic>
          <a:graphicData uri="http://schemas.openxmlformats.org/drawingml/2006/table">
            <a:tbl>
              <a:tblPr firstRow="1" bandRow="1">
                <a:tableStyleId>{93296810-A885-4BE3-A3E7-6D5BEEA58F35}</a:tableStyleId>
              </a:tblPr>
              <a:tblGrid>
                <a:gridCol w="604438">
                  <a:extLst>
                    <a:ext uri="{9D8B030D-6E8A-4147-A177-3AD203B41FA5}">
                      <a16:colId xmlns:a16="http://schemas.microsoft.com/office/drawing/2014/main" val="3706630137"/>
                    </a:ext>
                  </a:extLst>
                </a:gridCol>
                <a:gridCol w="2831804">
                  <a:extLst>
                    <a:ext uri="{9D8B030D-6E8A-4147-A177-3AD203B41FA5}">
                      <a16:colId xmlns:a16="http://schemas.microsoft.com/office/drawing/2014/main" val="2123568629"/>
                    </a:ext>
                  </a:extLst>
                </a:gridCol>
                <a:gridCol w="3341842">
                  <a:extLst>
                    <a:ext uri="{9D8B030D-6E8A-4147-A177-3AD203B41FA5}">
                      <a16:colId xmlns:a16="http://schemas.microsoft.com/office/drawing/2014/main" val="1692363161"/>
                    </a:ext>
                  </a:extLst>
                </a:gridCol>
                <a:gridCol w="3322962">
                  <a:extLst>
                    <a:ext uri="{9D8B030D-6E8A-4147-A177-3AD203B41FA5}">
                      <a16:colId xmlns:a16="http://schemas.microsoft.com/office/drawing/2014/main" val="2257283119"/>
                    </a:ext>
                  </a:extLst>
                </a:gridCol>
                <a:gridCol w="4561004">
                  <a:extLst>
                    <a:ext uri="{9D8B030D-6E8A-4147-A177-3AD203B41FA5}">
                      <a16:colId xmlns:a16="http://schemas.microsoft.com/office/drawing/2014/main" val="2859896047"/>
                    </a:ext>
                  </a:extLst>
                </a:gridCol>
                <a:gridCol w="2677993">
                  <a:extLst>
                    <a:ext uri="{9D8B030D-6E8A-4147-A177-3AD203B41FA5}">
                      <a16:colId xmlns:a16="http://schemas.microsoft.com/office/drawing/2014/main" val="4159037278"/>
                    </a:ext>
                  </a:extLst>
                </a:gridCol>
              </a:tblGrid>
              <a:tr h="1148284">
                <a:tc>
                  <a:txBody>
                    <a:bodyPr/>
                    <a:lstStyle/>
                    <a:p>
                      <a:r>
                        <a:rPr lang="en-IN" sz="2000">
                          <a:latin typeface="Times New Roman"/>
                          <a:cs typeface="Times New Roman"/>
                        </a:rPr>
                        <a:t>YEAR</a:t>
                      </a:r>
                    </a:p>
                  </a:txBody>
                  <a:tcPr>
                    <a:solidFill>
                      <a:srgbClr val="64BE4D"/>
                    </a:solidFill>
                  </a:tcPr>
                </a:tc>
                <a:tc>
                  <a:txBody>
                    <a:bodyPr/>
                    <a:lstStyle/>
                    <a:p>
                      <a:r>
                        <a:rPr lang="en-IN" sz="2000">
                          <a:latin typeface="Times New Roman"/>
                          <a:cs typeface="Times New Roman"/>
                        </a:rPr>
                        <a:t>AUTHOR</a:t>
                      </a:r>
                    </a:p>
                    <a:p>
                      <a:r>
                        <a:rPr lang="en-IN" sz="2000">
                          <a:latin typeface="Times New Roman"/>
                          <a:cs typeface="Times New Roman"/>
                        </a:rPr>
                        <a:t>NAME</a:t>
                      </a:r>
                    </a:p>
                  </a:txBody>
                  <a:tcPr>
                    <a:solidFill>
                      <a:srgbClr val="64BE4D"/>
                    </a:solidFill>
                  </a:tcPr>
                </a:tc>
                <a:tc>
                  <a:txBody>
                    <a:bodyPr/>
                    <a:lstStyle/>
                    <a:p>
                      <a:r>
                        <a:rPr lang="en-IN" sz="2000">
                          <a:latin typeface="Times New Roman"/>
                          <a:cs typeface="Times New Roman"/>
                        </a:rPr>
                        <a:t>PAPER</a:t>
                      </a:r>
                    </a:p>
                    <a:p>
                      <a:r>
                        <a:rPr lang="en-IN" sz="2000">
                          <a:latin typeface="Times New Roman"/>
                          <a:cs typeface="Times New Roman"/>
                        </a:rPr>
                        <a:t> DETAILS</a:t>
                      </a:r>
                    </a:p>
                  </a:txBody>
                  <a:tcPr>
                    <a:solidFill>
                      <a:srgbClr val="64BE4D"/>
                    </a:solidFill>
                  </a:tcPr>
                </a:tc>
                <a:tc>
                  <a:txBody>
                    <a:bodyPr/>
                    <a:lstStyle/>
                    <a:p>
                      <a:r>
                        <a:rPr lang="en-IN" sz="2000">
                          <a:latin typeface="Times New Roman"/>
                          <a:cs typeface="Times New Roman"/>
                        </a:rPr>
                        <a:t>METHODOLOGY</a:t>
                      </a:r>
                    </a:p>
                  </a:txBody>
                  <a:tcPr>
                    <a:solidFill>
                      <a:srgbClr val="64BE4D"/>
                    </a:solidFill>
                  </a:tcPr>
                </a:tc>
                <a:tc>
                  <a:txBody>
                    <a:bodyPr/>
                    <a:lstStyle/>
                    <a:p>
                      <a:r>
                        <a:rPr lang="en-IN" sz="2000">
                          <a:latin typeface="Times New Roman"/>
                          <a:cs typeface="Times New Roman"/>
                        </a:rPr>
                        <a:t>MERITS &amp; DEMERITS</a:t>
                      </a:r>
                    </a:p>
                  </a:txBody>
                  <a:tcPr>
                    <a:solidFill>
                      <a:srgbClr val="64BE4D"/>
                    </a:solidFill>
                  </a:tcPr>
                </a:tc>
                <a:tc>
                  <a:txBody>
                    <a:bodyPr/>
                    <a:lstStyle/>
                    <a:p>
                      <a:r>
                        <a:rPr lang="en-IN" sz="2000">
                          <a:latin typeface="Times New Roman"/>
                          <a:cs typeface="Times New Roman"/>
                        </a:rPr>
                        <a:t>FUTURE SCOPE</a:t>
                      </a:r>
                    </a:p>
                  </a:txBody>
                  <a:tcPr>
                    <a:solidFill>
                      <a:srgbClr val="64BE4D"/>
                    </a:solidFill>
                  </a:tcPr>
                </a:tc>
                <a:extLst>
                  <a:ext uri="{0D108BD9-81ED-4DB2-BD59-A6C34878D82A}">
                    <a16:rowId xmlns:a16="http://schemas.microsoft.com/office/drawing/2014/main" val="641306004"/>
                  </a:ext>
                </a:extLst>
              </a:tr>
              <a:tr h="7760823">
                <a:tc>
                  <a:txBody>
                    <a:bodyPr/>
                    <a:lstStyle/>
                    <a:p>
                      <a:r>
                        <a:rPr lang="en-US" sz="2800" dirty="0">
                          <a:latin typeface="Times New Roman"/>
                          <a:cs typeface="Times New Roman"/>
                        </a:rPr>
                        <a:t>2021</a:t>
                      </a:r>
                      <a:endParaRPr lang="en-IN" sz="2800" dirty="0">
                        <a:latin typeface="Times New Roman"/>
                        <a:cs typeface="Times New Roman"/>
                      </a:endParaRPr>
                    </a:p>
                  </a:txBody>
                  <a:tcPr>
                    <a:solidFill>
                      <a:schemeClr val="accent3">
                        <a:lumMod val="60000"/>
                        <a:lumOff val="40000"/>
                      </a:schemeClr>
                    </a:solidFill>
                  </a:tcPr>
                </a:tc>
                <a:tc>
                  <a:txBody>
                    <a:bodyPr/>
                    <a:lstStyle/>
                    <a:p>
                      <a:pPr lvl="0" algn="l">
                        <a:lnSpc>
                          <a:spcPct val="100000"/>
                        </a:lnSpc>
                        <a:spcBef>
                          <a:spcPts val="0"/>
                        </a:spcBef>
                        <a:spcAft>
                          <a:spcPts val="0"/>
                        </a:spcAft>
                        <a:buNone/>
                      </a:pPr>
                      <a:r>
                        <a:rPr lang="en-US" sz="2400" dirty="0" err="1">
                          <a:latin typeface="Times New Roman"/>
                          <a:cs typeface="Times New Roman"/>
                        </a:rPr>
                        <a:t>Anguraj.K</a:t>
                      </a:r>
                      <a:r>
                        <a:rPr lang="en-US" sz="2400" dirty="0">
                          <a:latin typeface="Times New Roman"/>
                          <a:cs typeface="Times New Roman"/>
                        </a:rPr>
                        <a:t>, </a:t>
                      </a:r>
                      <a:r>
                        <a:rPr lang="en-US" sz="2400" dirty="0" err="1">
                          <a:latin typeface="Times New Roman"/>
                          <a:cs typeface="Times New Roman"/>
                        </a:rPr>
                        <a:t>Thiyaneswaran.B</a:t>
                      </a:r>
                      <a:r>
                        <a:rPr lang="en-US" sz="2400" dirty="0">
                          <a:latin typeface="Times New Roman"/>
                          <a:cs typeface="Times New Roman"/>
                        </a:rPr>
                        <a:t>, </a:t>
                      </a:r>
                      <a:r>
                        <a:rPr lang="en-US" sz="2400" dirty="0" err="1">
                          <a:latin typeface="Times New Roman"/>
                          <a:cs typeface="Times New Roman"/>
                        </a:rPr>
                        <a:t>Megashree</a:t>
                      </a:r>
                      <a:r>
                        <a:rPr lang="en-US" sz="2400" dirty="0">
                          <a:latin typeface="Times New Roman"/>
                          <a:cs typeface="Times New Roman"/>
                        </a:rPr>
                        <a:t>. G, </a:t>
                      </a:r>
                      <a:r>
                        <a:rPr lang="en-US" sz="2400" dirty="0" err="1">
                          <a:latin typeface="Times New Roman"/>
                          <a:cs typeface="Times New Roman"/>
                        </a:rPr>
                        <a:t>Preetha</a:t>
                      </a:r>
                      <a:r>
                        <a:rPr lang="en-US" sz="2400" dirty="0">
                          <a:latin typeface="Times New Roman"/>
                          <a:cs typeface="Times New Roman"/>
                        </a:rPr>
                        <a:t> </a:t>
                      </a:r>
                      <a:r>
                        <a:rPr lang="en-US" sz="2400" dirty="0" err="1">
                          <a:latin typeface="Times New Roman"/>
                          <a:cs typeface="Times New Roman"/>
                        </a:rPr>
                        <a:t>Shri.J.G</a:t>
                      </a:r>
                      <a:r>
                        <a:rPr lang="en-US" sz="2400" dirty="0">
                          <a:latin typeface="Times New Roman"/>
                          <a:cs typeface="Times New Roman"/>
                        </a:rPr>
                        <a:t>, </a:t>
                      </a:r>
                      <a:r>
                        <a:rPr lang="en-US" sz="2400" dirty="0" err="1">
                          <a:latin typeface="Times New Roman"/>
                          <a:cs typeface="Times New Roman"/>
                        </a:rPr>
                        <a:t>Navya.S</a:t>
                      </a:r>
                      <a:r>
                        <a:rPr lang="en-US" sz="2400" dirty="0">
                          <a:latin typeface="Times New Roman"/>
                          <a:cs typeface="Times New Roman"/>
                        </a:rPr>
                        <a:t>, </a:t>
                      </a:r>
                      <a:r>
                        <a:rPr lang="en-US" sz="2400" dirty="0" err="1">
                          <a:latin typeface="Times New Roman"/>
                          <a:cs typeface="Times New Roman"/>
                        </a:rPr>
                        <a:t>Jayanthi.J</a:t>
                      </a:r>
                      <a:r>
                        <a:rPr lang="en-US" sz="2400" dirty="0">
                          <a:latin typeface="Times New Roman"/>
                          <a:cs typeface="Times New Roman"/>
                        </a:rPr>
                        <a:t> </a:t>
                      </a:r>
                      <a:endParaRPr lang="en-US" sz="2400" dirty="0">
                        <a:latin typeface="Times New Roman" panose="02020603050405020304" pitchFamily="18" charset="0"/>
                        <a:cs typeface="Times New Roman" panose="02020603050405020304" pitchFamily="18" charset="0"/>
                      </a:endParaRPr>
                    </a:p>
                  </a:txBody>
                  <a:tcPr>
                    <a:solidFill>
                      <a:schemeClr val="accent3">
                        <a:lumMod val="60000"/>
                        <a:lumOff val="40000"/>
                      </a:schemeClr>
                    </a:solidFill>
                  </a:tcPr>
                </a:tc>
                <a:tc>
                  <a:txBody>
                    <a:bodyPr/>
                    <a:lstStyle/>
                    <a:p>
                      <a:pPr algn="just"/>
                      <a:r>
                        <a:rPr lang="en-US" sz="2400" b="1">
                          <a:latin typeface="Times New Roman"/>
                          <a:cs typeface="Times New Roman"/>
                        </a:rPr>
                        <a:t>Title: </a:t>
                      </a:r>
                      <a:r>
                        <a:rPr lang="en-US" sz="2400" b="0">
                          <a:latin typeface="Times New Roman"/>
                          <a:cs typeface="Times New Roman"/>
                        </a:rPr>
                        <a:t>Crop Recommendation on Analyzing Soil using Machine Learning</a:t>
                      </a:r>
                    </a:p>
                    <a:p>
                      <a:pPr lvl="0" algn="just">
                        <a:buNone/>
                      </a:pPr>
                      <a:r>
                        <a:rPr lang="en-US" sz="2400" b="1">
                          <a:latin typeface="Times New Roman"/>
                          <a:cs typeface="Times New Roman"/>
                        </a:rPr>
                        <a:t>Issue date: </a:t>
                      </a:r>
                      <a:r>
                        <a:rPr lang="en-US" sz="2400" b="0">
                          <a:latin typeface="Times New Roman"/>
                          <a:cs typeface="Times New Roman"/>
                        </a:rPr>
                        <a:t>5</a:t>
                      </a:r>
                      <a:r>
                        <a:rPr lang="en-US" sz="2400" b="0" baseline="30000">
                          <a:latin typeface="Times New Roman"/>
                          <a:cs typeface="Times New Roman"/>
                        </a:rPr>
                        <a:t>th</a:t>
                      </a:r>
                      <a:r>
                        <a:rPr lang="en-US" sz="2400" b="0">
                          <a:latin typeface="Times New Roman"/>
                          <a:cs typeface="Times New Roman"/>
                        </a:rPr>
                        <a:t> April 2021</a:t>
                      </a:r>
                    </a:p>
                    <a:p>
                      <a:pPr algn="just"/>
                      <a:r>
                        <a:rPr lang="en-US" sz="2400" b="1">
                          <a:latin typeface="Times New Roman"/>
                          <a:cs typeface="Times New Roman"/>
                        </a:rPr>
                        <a:t>Published in</a:t>
                      </a:r>
                      <a:r>
                        <a:rPr lang="en-US" sz="2400" b="0">
                          <a:latin typeface="Times New Roman"/>
                          <a:cs typeface="Times New Roman"/>
                        </a:rPr>
                        <a:t>:</a:t>
                      </a:r>
                    </a:p>
                    <a:p>
                      <a:pPr algn="just"/>
                      <a:r>
                        <a:rPr lang="en-US" sz="2400" b="0">
                          <a:latin typeface="Times New Roman"/>
                          <a:cs typeface="Times New Roman"/>
                        </a:rPr>
                        <a:t>Turkish Journal of Computer and Mathematics Education</a:t>
                      </a:r>
                    </a:p>
                    <a:p>
                      <a:pPr algn="just"/>
                      <a:r>
                        <a:rPr lang="en-US" sz="2400" b="1">
                          <a:latin typeface="Times New Roman"/>
                          <a:cs typeface="Times New Roman"/>
                        </a:rPr>
                        <a:t>Volume: </a:t>
                      </a:r>
                      <a:r>
                        <a:rPr lang="en-US" sz="2400" b="0">
                          <a:latin typeface="Times New Roman"/>
                          <a:cs typeface="Times New Roman"/>
                        </a:rPr>
                        <a:t>12</a:t>
                      </a:r>
                      <a:endParaRPr lang="en-US" sz="2400" b="1">
                        <a:latin typeface="Times New Roman"/>
                        <a:cs typeface="Times New Roman"/>
                      </a:endParaRPr>
                    </a:p>
                    <a:p>
                      <a:pPr algn="just"/>
                      <a:endParaRPr lang="en-IN" b="1">
                        <a:latin typeface="Times New Roman" panose="02020603050405020304" pitchFamily="18" charset="0"/>
                        <a:cs typeface="Times New Roman" panose="02020603050405020304" pitchFamily="18" charset="0"/>
                      </a:endParaRPr>
                    </a:p>
                  </a:txBody>
                  <a:tcPr>
                    <a:solidFill>
                      <a:schemeClr val="accent3">
                        <a:lumMod val="60000"/>
                        <a:lumOff val="40000"/>
                      </a:schemeClr>
                    </a:solidFill>
                  </a:tcPr>
                </a:tc>
                <a:tc>
                  <a:txBody>
                    <a:bodyPr/>
                    <a:lstStyle/>
                    <a:p>
                      <a:pPr algn="just"/>
                      <a:r>
                        <a:rPr lang="en-US" sz="2400" dirty="0">
                          <a:latin typeface="Times New Roman"/>
                          <a:cs typeface="Times New Roman"/>
                        </a:rPr>
                        <a:t>Prediction model is trained using Random Forest and Naïve Bayes algorithms.</a:t>
                      </a:r>
                      <a:endParaRPr lang="en-IN" sz="2400" dirty="0">
                        <a:latin typeface="Times New Roman"/>
                        <a:cs typeface="Times New Roman"/>
                      </a:endParaRPr>
                    </a:p>
                  </a:txBody>
                  <a:tcPr>
                    <a:solidFill>
                      <a:schemeClr val="accent3">
                        <a:lumMod val="60000"/>
                        <a:lumOff val="40000"/>
                      </a:schemeClr>
                    </a:solidFill>
                  </a:tcPr>
                </a:tc>
                <a:tc>
                  <a:txBody>
                    <a:bodyPr/>
                    <a:lstStyle/>
                    <a:p>
                      <a:pPr marL="0" indent="0" algn="just">
                        <a:buNone/>
                      </a:pPr>
                      <a:r>
                        <a:rPr lang="en-IN" sz="2400" b="1">
                          <a:latin typeface="Times New Roman"/>
                          <a:cs typeface="Times New Roman"/>
                        </a:rPr>
                        <a:t>Merits: </a:t>
                      </a:r>
                    </a:p>
                    <a:p>
                      <a:pPr marL="0" indent="0" algn="just">
                        <a:buNone/>
                      </a:pPr>
                      <a:r>
                        <a:rPr lang="en-IN" sz="2400" b="0">
                          <a:latin typeface="Times New Roman"/>
                          <a:cs typeface="Times New Roman"/>
                        </a:rPr>
                        <a:t>The use of Random Forest makes the model handle large datasets with high dimensionality. It prevents overfitting issue by enhancing the accuracy of the model.</a:t>
                      </a:r>
                      <a:endParaRPr lang="en-IN" sz="2400">
                        <a:latin typeface="Times New Roman"/>
                        <a:cs typeface="Times New Roman"/>
                      </a:endParaRPr>
                    </a:p>
                    <a:p>
                      <a:pPr marL="0" lvl="0" indent="0" algn="just">
                        <a:buNone/>
                      </a:pPr>
                      <a:endParaRPr lang="en-IN" sz="2400">
                        <a:latin typeface="Times New Roman"/>
                        <a:cs typeface="Times New Roman"/>
                      </a:endParaRPr>
                    </a:p>
                    <a:p>
                      <a:pPr marL="0" lvl="0" indent="0" algn="just">
                        <a:buNone/>
                      </a:pPr>
                      <a:r>
                        <a:rPr lang="en-IN" sz="2400" b="1">
                          <a:latin typeface="Times New Roman"/>
                          <a:cs typeface="Times New Roman"/>
                        </a:rPr>
                        <a:t>Demerits:</a:t>
                      </a:r>
                    </a:p>
                    <a:p>
                      <a:pPr marL="0" lvl="0" indent="0" algn="just">
                        <a:buNone/>
                      </a:pPr>
                      <a:r>
                        <a:rPr lang="en-US" sz="2400" b="0" i="0" kern="1200">
                          <a:solidFill>
                            <a:schemeClr val="dk1"/>
                          </a:solidFill>
                          <a:effectLst/>
                          <a:latin typeface="Times New Roman"/>
                          <a:ea typeface="+mn-ea"/>
                          <a:cs typeface="Times New Roman"/>
                        </a:rPr>
                        <a:t> It is a difficult tradeoff between the training time (and space) and increased number of trees.</a:t>
                      </a:r>
                      <a:endParaRPr lang="en-IN" sz="2400" b="1">
                        <a:latin typeface="Times New Roman"/>
                        <a:cs typeface="Times New Roman"/>
                      </a:endParaRPr>
                    </a:p>
                    <a:p>
                      <a:pPr marL="285750" lvl="0" indent="-285750">
                        <a:buFont typeface="Arial"/>
                        <a:buChar char="•"/>
                      </a:pPr>
                      <a:endParaRPr lang="en-IN">
                        <a:latin typeface="Times New Roman" panose="02020603050405020304" pitchFamily="18" charset="0"/>
                        <a:cs typeface="Times New Roman" panose="02020603050405020304" pitchFamily="18" charset="0"/>
                      </a:endParaRPr>
                    </a:p>
                  </a:txBody>
                  <a:tcPr>
                    <a:solidFill>
                      <a:schemeClr val="accent3">
                        <a:lumMod val="60000"/>
                        <a:lumOff val="4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latin typeface="Times New Roman"/>
                          <a:cs typeface="Times New Roman"/>
                        </a:rPr>
                        <a:t>The dataset used here includes only one type of plant to detect the type of disease. We can include different varieties of plant species and train the model to detect different kinds of plant diseases.</a:t>
                      </a:r>
                    </a:p>
                  </a:txBody>
                  <a:tcPr>
                    <a:solidFill>
                      <a:schemeClr val="accent3">
                        <a:lumMod val="60000"/>
                        <a:lumOff val="40000"/>
                      </a:schemeClr>
                    </a:solidFill>
                  </a:tcPr>
                </a:tc>
                <a:extLst>
                  <a:ext uri="{0D108BD9-81ED-4DB2-BD59-A6C34878D82A}">
                    <a16:rowId xmlns:a16="http://schemas.microsoft.com/office/drawing/2014/main" val="326391866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3040" y="-2476500"/>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015873" y="9865123"/>
            <a:ext cx="772869" cy="238887"/>
          </a:xfrm>
          <a:prstGeom prst="rect">
            <a:avLst/>
          </a:prstGeom>
        </p:spPr>
      </p:pic>
      <p:graphicFrame>
        <p:nvGraphicFramePr>
          <p:cNvPr id="7" name="Table 6">
            <a:extLst>
              <a:ext uri="{FF2B5EF4-FFF2-40B4-BE49-F238E27FC236}">
                <a16:creationId xmlns:a16="http://schemas.microsoft.com/office/drawing/2014/main" id="{4335AD7E-6961-3953-D38D-9E319376B7DB}"/>
              </a:ext>
            </a:extLst>
          </p:cNvPr>
          <p:cNvGraphicFramePr>
            <a:graphicFrameLocks noGrp="1"/>
          </p:cNvGraphicFramePr>
          <p:nvPr>
            <p:extLst>
              <p:ext uri="{D42A27DB-BD31-4B8C-83A1-F6EECF244321}">
                <p14:modId xmlns:p14="http://schemas.microsoft.com/office/powerpoint/2010/main" val="151115786"/>
              </p:ext>
            </p:extLst>
          </p:nvPr>
        </p:nvGraphicFramePr>
        <p:xfrm>
          <a:off x="302004" y="746620"/>
          <a:ext cx="17356821" cy="8959442"/>
        </p:xfrm>
        <a:graphic>
          <a:graphicData uri="http://schemas.openxmlformats.org/drawingml/2006/table">
            <a:tbl>
              <a:tblPr firstRow="1" bandRow="1">
                <a:tableStyleId>{93296810-A885-4BE3-A3E7-6D5BEEA58F35}</a:tableStyleId>
              </a:tblPr>
              <a:tblGrid>
                <a:gridCol w="602050">
                  <a:extLst>
                    <a:ext uri="{9D8B030D-6E8A-4147-A177-3AD203B41FA5}">
                      <a16:colId xmlns:a16="http://schemas.microsoft.com/office/drawing/2014/main" val="1504397703"/>
                    </a:ext>
                  </a:extLst>
                </a:gridCol>
                <a:gridCol w="2865761">
                  <a:extLst>
                    <a:ext uri="{9D8B030D-6E8A-4147-A177-3AD203B41FA5}">
                      <a16:colId xmlns:a16="http://schemas.microsoft.com/office/drawing/2014/main" val="2607256703"/>
                    </a:ext>
                  </a:extLst>
                </a:gridCol>
                <a:gridCol w="3463648">
                  <a:extLst>
                    <a:ext uri="{9D8B030D-6E8A-4147-A177-3AD203B41FA5}">
                      <a16:colId xmlns:a16="http://schemas.microsoft.com/office/drawing/2014/main" val="926430488"/>
                    </a:ext>
                  </a:extLst>
                </a:gridCol>
                <a:gridCol w="3179359">
                  <a:extLst>
                    <a:ext uri="{9D8B030D-6E8A-4147-A177-3AD203B41FA5}">
                      <a16:colId xmlns:a16="http://schemas.microsoft.com/office/drawing/2014/main" val="3205104917"/>
                    </a:ext>
                  </a:extLst>
                </a:gridCol>
                <a:gridCol w="3666358">
                  <a:extLst>
                    <a:ext uri="{9D8B030D-6E8A-4147-A177-3AD203B41FA5}">
                      <a16:colId xmlns:a16="http://schemas.microsoft.com/office/drawing/2014/main" val="4275958283"/>
                    </a:ext>
                  </a:extLst>
                </a:gridCol>
                <a:gridCol w="3579645">
                  <a:extLst>
                    <a:ext uri="{9D8B030D-6E8A-4147-A177-3AD203B41FA5}">
                      <a16:colId xmlns:a16="http://schemas.microsoft.com/office/drawing/2014/main" val="565958668"/>
                    </a:ext>
                  </a:extLst>
                </a:gridCol>
              </a:tblGrid>
              <a:tr h="1669631">
                <a:tc>
                  <a:txBody>
                    <a:bodyPr/>
                    <a:lstStyle/>
                    <a:p>
                      <a:r>
                        <a:rPr lang="en-IN" sz="2000">
                          <a:latin typeface="Times New Roman"/>
                          <a:cs typeface="Times New Roman"/>
                        </a:rPr>
                        <a:t>YEAR</a:t>
                      </a:r>
                    </a:p>
                  </a:txBody>
                  <a:tcPr>
                    <a:solidFill>
                      <a:srgbClr val="64BE4D"/>
                    </a:solidFill>
                  </a:tcPr>
                </a:tc>
                <a:tc>
                  <a:txBody>
                    <a:bodyPr/>
                    <a:lstStyle/>
                    <a:p>
                      <a:r>
                        <a:rPr lang="en-IN" sz="2000">
                          <a:latin typeface="Times New Roman"/>
                          <a:cs typeface="Times New Roman"/>
                        </a:rPr>
                        <a:t>AUTHOR</a:t>
                      </a:r>
                    </a:p>
                    <a:p>
                      <a:r>
                        <a:rPr lang="en-IN" sz="2000">
                          <a:latin typeface="Times New Roman"/>
                          <a:cs typeface="Times New Roman"/>
                        </a:rPr>
                        <a:t>NAME</a:t>
                      </a:r>
                    </a:p>
                  </a:txBody>
                  <a:tcPr>
                    <a:solidFill>
                      <a:srgbClr val="64BE4D"/>
                    </a:solidFill>
                  </a:tcPr>
                </a:tc>
                <a:tc>
                  <a:txBody>
                    <a:bodyPr/>
                    <a:lstStyle/>
                    <a:p>
                      <a:r>
                        <a:rPr lang="en-IN" sz="2000">
                          <a:latin typeface="Times New Roman"/>
                          <a:cs typeface="Times New Roman"/>
                        </a:rPr>
                        <a:t>PAPER</a:t>
                      </a:r>
                    </a:p>
                    <a:p>
                      <a:r>
                        <a:rPr lang="en-IN" sz="2000">
                          <a:latin typeface="Times New Roman"/>
                          <a:cs typeface="Times New Roman"/>
                        </a:rPr>
                        <a:t> DETAILS</a:t>
                      </a:r>
                    </a:p>
                  </a:txBody>
                  <a:tcPr>
                    <a:solidFill>
                      <a:srgbClr val="64BE4D"/>
                    </a:solidFill>
                  </a:tcPr>
                </a:tc>
                <a:tc>
                  <a:txBody>
                    <a:bodyPr/>
                    <a:lstStyle/>
                    <a:p>
                      <a:r>
                        <a:rPr lang="en-IN" sz="2000">
                          <a:latin typeface="Times New Roman"/>
                          <a:cs typeface="Times New Roman"/>
                        </a:rPr>
                        <a:t>METHODOLOGY</a:t>
                      </a:r>
                    </a:p>
                  </a:txBody>
                  <a:tcPr>
                    <a:solidFill>
                      <a:srgbClr val="64BE4D"/>
                    </a:solidFill>
                  </a:tcPr>
                </a:tc>
                <a:tc>
                  <a:txBody>
                    <a:bodyPr/>
                    <a:lstStyle/>
                    <a:p>
                      <a:r>
                        <a:rPr lang="en-IN" sz="2000">
                          <a:latin typeface="Times New Roman"/>
                          <a:cs typeface="Times New Roman"/>
                        </a:rPr>
                        <a:t>MERITS &amp; DEMERITS</a:t>
                      </a:r>
                    </a:p>
                  </a:txBody>
                  <a:tcPr>
                    <a:solidFill>
                      <a:srgbClr val="64BE4D"/>
                    </a:solidFill>
                  </a:tcPr>
                </a:tc>
                <a:tc>
                  <a:txBody>
                    <a:bodyPr/>
                    <a:lstStyle/>
                    <a:p>
                      <a:r>
                        <a:rPr lang="en-IN" sz="2000">
                          <a:latin typeface="Times New Roman"/>
                          <a:cs typeface="Times New Roman"/>
                        </a:rPr>
                        <a:t>FUTURE SCOPE</a:t>
                      </a:r>
                    </a:p>
                  </a:txBody>
                  <a:tcPr>
                    <a:solidFill>
                      <a:srgbClr val="64BE4D"/>
                    </a:solidFill>
                  </a:tcPr>
                </a:tc>
                <a:extLst>
                  <a:ext uri="{0D108BD9-81ED-4DB2-BD59-A6C34878D82A}">
                    <a16:rowId xmlns:a16="http://schemas.microsoft.com/office/drawing/2014/main" val="1348625766"/>
                  </a:ext>
                </a:extLst>
              </a:tr>
              <a:tr h="7289811">
                <a:tc>
                  <a:txBody>
                    <a:bodyPr/>
                    <a:lstStyle/>
                    <a:p>
                      <a:r>
                        <a:rPr lang="en-US" sz="2800">
                          <a:latin typeface="Times New Roman"/>
                          <a:cs typeface="Times New Roman"/>
                        </a:rPr>
                        <a:t>2022</a:t>
                      </a:r>
                      <a:endParaRPr lang="en-IN" sz="2800">
                        <a:latin typeface="Times New Roman"/>
                        <a:cs typeface="Times New Roman"/>
                      </a:endParaRPr>
                    </a:p>
                  </a:txBody>
                  <a:tcPr>
                    <a:solidFill>
                      <a:schemeClr val="accent3">
                        <a:lumMod val="60000"/>
                        <a:lumOff val="40000"/>
                      </a:schemeClr>
                    </a:solidFill>
                  </a:tcPr>
                </a:tc>
                <a:tc>
                  <a:txBody>
                    <a:bodyPr/>
                    <a:lstStyle/>
                    <a:p>
                      <a:pPr lvl="0" algn="just">
                        <a:lnSpc>
                          <a:spcPct val="100000"/>
                        </a:lnSpc>
                        <a:spcBef>
                          <a:spcPts val="0"/>
                        </a:spcBef>
                        <a:spcAft>
                          <a:spcPts val="0"/>
                        </a:spcAft>
                        <a:buNone/>
                      </a:pPr>
                      <a:r>
                        <a:rPr lang="sv-SE" sz="2400" dirty="0">
                          <a:latin typeface="Times New Roman"/>
                        </a:rPr>
                        <a:t>Taranjeet Singh, Saurabh Anand, Anmol Sehgal, Siddhesh Mahajan, Prof. Pranoti Kavimandan</a:t>
                      </a:r>
                      <a:endParaRPr lang="en-US" sz="2400" b="0" i="0" u="none" strike="noStrike" noProof="0" dirty="0">
                        <a:latin typeface="Times New Roman"/>
                      </a:endParaRPr>
                    </a:p>
                  </a:txBody>
                  <a:tcPr>
                    <a:solidFill>
                      <a:schemeClr val="accent3">
                        <a:lumMod val="60000"/>
                        <a:lumOff val="40000"/>
                      </a:schemeClr>
                    </a:solidFill>
                  </a:tcPr>
                </a:tc>
                <a:tc>
                  <a:txBody>
                    <a:bodyPr/>
                    <a:lstStyle/>
                    <a:p>
                      <a:pPr algn="just"/>
                      <a:r>
                        <a:rPr lang="en-US" sz="2400" b="1">
                          <a:latin typeface="Times New Roman"/>
                        </a:rPr>
                        <a:t>Title: </a:t>
                      </a:r>
                      <a:r>
                        <a:rPr lang="en-US" sz="2400">
                          <a:latin typeface="Times New Roman"/>
                        </a:rPr>
                        <a:t>CROFED - Crop and Fertilizer Recommendation and Disease diagnosis system using Machine Learning and Internet of Things.</a:t>
                      </a:r>
                      <a:endParaRPr lang="en-US" sz="2400" b="0">
                        <a:latin typeface="Times New Roman"/>
                      </a:endParaRPr>
                    </a:p>
                    <a:p>
                      <a:pPr lvl="0" algn="just">
                        <a:buNone/>
                      </a:pPr>
                      <a:endParaRPr lang="en-US" sz="2400">
                        <a:latin typeface="Times New Roman"/>
                      </a:endParaRPr>
                    </a:p>
                    <a:p>
                      <a:pPr lvl="0" algn="just">
                        <a:buNone/>
                      </a:pPr>
                      <a:r>
                        <a:rPr lang="en-US" sz="2400" b="1">
                          <a:latin typeface="Times New Roman"/>
                        </a:rPr>
                        <a:t>Issue date:  </a:t>
                      </a:r>
                      <a:r>
                        <a:rPr lang="en-US" sz="2400" b="0">
                          <a:latin typeface="Times New Roman"/>
                        </a:rPr>
                        <a:t>July 2022</a:t>
                      </a:r>
                    </a:p>
                    <a:p>
                      <a:pPr lvl="0" algn="just">
                        <a:buNone/>
                      </a:pPr>
                      <a:endParaRPr lang="en-US" sz="2400" b="0">
                        <a:latin typeface="Times New Roman"/>
                      </a:endParaRPr>
                    </a:p>
                    <a:p>
                      <a:pPr algn="just"/>
                      <a:r>
                        <a:rPr lang="en-US" sz="2400" b="1">
                          <a:latin typeface="Times New Roman"/>
                        </a:rPr>
                        <a:t>Publishe in</a:t>
                      </a:r>
                      <a:r>
                        <a:rPr lang="en-US" sz="2400" b="0">
                          <a:latin typeface="Times New Roman"/>
                        </a:rPr>
                        <a:t>: IIJRT</a:t>
                      </a:r>
                    </a:p>
                    <a:p>
                      <a:pPr algn="just"/>
                      <a:r>
                        <a:rPr lang="en-US" sz="2400" b="1">
                          <a:latin typeface="Times New Roman"/>
                        </a:rPr>
                        <a:t>Volume: </a:t>
                      </a:r>
                      <a:r>
                        <a:rPr lang="en-US" sz="2400" b="0">
                          <a:latin typeface="Times New Roman"/>
                        </a:rPr>
                        <a:t>9</a:t>
                      </a:r>
                      <a:endParaRPr lang="en-US" sz="2400" b="1">
                        <a:latin typeface="Times New Roman"/>
                      </a:endParaRPr>
                    </a:p>
                    <a:p>
                      <a:endParaRPr lang="en-IN" b="1"/>
                    </a:p>
                  </a:txBody>
                  <a:tcPr>
                    <a:solidFill>
                      <a:schemeClr val="accent3">
                        <a:lumMod val="60000"/>
                        <a:lumOff val="40000"/>
                      </a:schemeClr>
                    </a:solidFill>
                  </a:tcPr>
                </a:tc>
                <a:tc>
                  <a:txBody>
                    <a:bodyPr/>
                    <a:lstStyle/>
                    <a:p>
                      <a:pPr lvl="0" algn="just">
                        <a:buNone/>
                      </a:pPr>
                      <a:r>
                        <a:rPr lang="en-US" sz="2400">
                          <a:latin typeface="Times New Roman"/>
                        </a:rPr>
                        <a:t>For pH the hydrogen-ion in the soil is measured using a PH meter, an electric instrument.</a:t>
                      </a:r>
                    </a:p>
                    <a:p>
                      <a:pPr lvl="0" algn="just">
                        <a:buNone/>
                      </a:pPr>
                      <a:r>
                        <a:rPr lang="en-US" sz="2400">
                          <a:latin typeface="Times New Roman"/>
                        </a:rPr>
                        <a:t>The crop is predicted using a machine learning model called XG Boost.</a:t>
                      </a:r>
                    </a:p>
                  </a:txBody>
                  <a:tcPr>
                    <a:solidFill>
                      <a:schemeClr val="accent3">
                        <a:lumMod val="60000"/>
                        <a:lumOff val="40000"/>
                      </a:schemeClr>
                    </a:solidFill>
                  </a:tcPr>
                </a:tc>
                <a:tc>
                  <a:txBody>
                    <a:bodyPr/>
                    <a:lstStyle/>
                    <a:p>
                      <a:pPr marL="0" indent="0" algn="just">
                        <a:buNone/>
                      </a:pPr>
                      <a:r>
                        <a:rPr lang="en-IN" sz="2400" b="1">
                          <a:latin typeface="Times New Roman"/>
                        </a:rPr>
                        <a:t>Merits:</a:t>
                      </a:r>
                    </a:p>
                    <a:p>
                      <a:pPr marL="0" lvl="0" indent="0" algn="just">
                        <a:buNone/>
                      </a:pPr>
                      <a:r>
                        <a:rPr lang="en-IN" sz="2400">
                          <a:latin typeface="Times New Roman"/>
                        </a:rPr>
                        <a:t>High accuracy because of XG Boost algorithm</a:t>
                      </a:r>
                    </a:p>
                    <a:p>
                      <a:pPr marL="0" lvl="0" indent="0" algn="just">
                        <a:buNone/>
                      </a:pPr>
                      <a:endParaRPr lang="en-IN" sz="2400">
                        <a:latin typeface="Times New Roman"/>
                      </a:endParaRPr>
                    </a:p>
                    <a:p>
                      <a:pPr marL="0" lvl="0" indent="0" algn="just">
                        <a:buNone/>
                      </a:pPr>
                      <a:r>
                        <a:rPr lang="en-IN" sz="2400" b="1">
                          <a:latin typeface="Times New Roman"/>
                        </a:rPr>
                        <a:t>Demerits:</a:t>
                      </a:r>
                    </a:p>
                    <a:p>
                      <a:pPr marL="0" marR="0" lvl="0" indent="0" algn="just" defTabSz="914400" rtl="0" eaLnBrk="1" fontAlgn="auto" latinLnBrk="0" hangingPunct="1">
                        <a:lnSpc>
                          <a:spcPct val="100000"/>
                        </a:lnSpc>
                        <a:spcBef>
                          <a:spcPts val="0"/>
                        </a:spcBef>
                        <a:spcAft>
                          <a:spcPts val="0"/>
                        </a:spcAft>
                        <a:buClrTx/>
                        <a:buSzTx/>
                        <a:buNone/>
                        <a:tabLst/>
                        <a:defRPr/>
                      </a:pPr>
                      <a:r>
                        <a:rPr lang="en-IN" sz="2400" b="0" i="0" u="none" strike="noStrike" noProof="0">
                          <a:latin typeface="Times New Roman"/>
                        </a:rPr>
                        <a:t>Due to the availability of limited datasets, the deep neural network was not applicable.</a:t>
                      </a:r>
                      <a:endParaRPr lang="en-IN" sz="2400">
                        <a:latin typeface="Times New Roman"/>
                      </a:endParaRPr>
                    </a:p>
                    <a:p>
                      <a:pPr marL="0" lvl="0" indent="0">
                        <a:buFont typeface="Arial"/>
                        <a:buNone/>
                      </a:pPr>
                      <a:endParaRPr lang="en-IN" b="1"/>
                    </a:p>
                  </a:txBody>
                  <a:tcPr>
                    <a:solidFill>
                      <a:schemeClr val="accent3">
                        <a:lumMod val="60000"/>
                        <a:lumOff val="40000"/>
                      </a:schemeClr>
                    </a:solidFill>
                  </a:tcPr>
                </a:tc>
                <a:tc>
                  <a:txBody>
                    <a:bodyPr/>
                    <a:lstStyle/>
                    <a:p>
                      <a:pPr algn="just"/>
                      <a:r>
                        <a:rPr lang="en-US" sz="2400" dirty="0">
                          <a:latin typeface="Times New Roman"/>
                        </a:rPr>
                        <a:t>The device can also help farmers calculate crop MSP. The disease detection feature can also be improved by adding dedicated cameras to the device, which will improve the device’s accuracy even further.</a:t>
                      </a:r>
                      <a:endParaRPr lang="en-IN" sz="2400" dirty="0">
                        <a:latin typeface="Times New Roman"/>
                      </a:endParaRPr>
                    </a:p>
                  </a:txBody>
                  <a:tcPr>
                    <a:solidFill>
                      <a:schemeClr val="accent3">
                        <a:lumMod val="60000"/>
                        <a:lumOff val="40000"/>
                      </a:schemeClr>
                    </a:solidFill>
                  </a:tcPr>
                </a:tc>
                <a:extLst>
                  <a:ext uri="{0D108BD9-81ED-4DB2-BD59-A6C34878D82A}">
                    <a16:rowId xmlns:a16="http://schemas.microsoft.com/office/drawing/2014/main" val="20746482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03114" y="-2582776"/>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149684" y="9814789"/>
            <a:ext cx="798448" cy="260355"/>
          </a:xfrm>
          <a:prstGeom prst="rect">
            <a:avLst/>
          </a:prstGeom>
        </p:spPr>
      </p:pic>
      <p:graphicFrame>
        <p:nvGraphicFramePr>
          <p:cNvPr id="7" name="Table 6">
            <a:extLst>
              <a:ext uri="{FF2B5EF4-FFF2-40B4-BE49-F238E27FC236}">
                <a16:creationId xmlns:a16="http://schemas.microsoft.com/office/drawing/2014/main" id="{B95BB25D-DE64-81AD-EB16-5C9B81C270CC}"/>
              </a:ext>
            </a:extLst>
          </p:cNvPr>
          <p:cNvGraphicFramePr>
            <a:graphicFrameLocks noGrp="1"/>
          </p:cNvGraphicFramePr>
          <p:nvPr>
            <p:extLst>
              <p:ext uri="{D42A27DB-BD31-4B8C-83A1-F6EECF244321}">
                <p14:modId xmlns:p14="http://schemas.microsoft.com/office/powerpoint/2010/main" val="482109641"/>
              </p:ext>
            </p:extLst>
          </p:nvPr>
        </p:nvGraphicFramePr>
        <p:xfrm>
          <a:off x="444617" y="837900"/>
          <a:ext cx="17021262" cy="8759106"/>
        </p:xfrm>
        <a:graphic>
          <a:graphicData uri="http://schemas.openxmlformats.org/drawingml/2006/table">
            <a:tbl>
              <a:tblPr firstRow="1" bandRow="1">
                <a:tableStyleId>{93296810-A885-4BE3-A3E7-6D5BEEA58F35}</a:tableStyleId>
              </a:tblPr>
              <a:tblGrid>
                <a:gridCol w="698767">
                  <a:extLst>
                    <a:ext uri="{9D8B030D-6E8A-4147-A177-3AD203B41FA5}">
                      <a16:colId xmlns:a16="http://schemas.microsoft.com/office/drawing/2014/main" val="1290586719"/>
                    </a:ext>
                  </a:extLst>
                </a:gridCol>
                <a:gridCol w="2823029">
                  <a:extLst>
                    <a:ext uri="{9D8B030D-6E8A-4147-A177-3AD203B41FA5}">
                      <a16:colId xmlns:a16="http://schemas.microsoft.com/office/drawing/2014/main" val="3100936161"/>
                    </a:ext>
                  </a:extLst>
                </a:gridCol>
                <a:gridCol w="4057960">
                  <a:extLst>
                    <a:ext uri="{9D8B030D-6E8A-4147-A177-3AD203B41FA5}">
                      <a16:colId xmlns:a16="http://schemas.microsoft.com/office/drawing/2014/main" val="3668385644"/>
                    </a:ext>
                  </a:extLst>
                </a:gridCol>
                <a:gridCol w="2970279">
                  <a:extLst>
                    <a:ext uri="{9D8B030D-6E8A-4147-A177-3AD203B41FA5}">
                      <a16:colId xmlns:a16="http://schemas.microsoft.com/office/drawing/2014/main" val="1580832522"/>
                    </a:ext>
                  </a:extLst>
                </a:gridCol>
                <a:gridCol w="4373994">
                  <a:extLst>
                    <a:ext uri="{9D8B030D-6E8A-4147-A177-3AD203B41FA5}">
                      <a16:colId xmlns:a16="http://schemas.microsoft.com/office/drawing/2014/main" val="3123078325"/>
                    </a:ext>
                  </a:extLst>
                </a:gridCol>
                <a:gridCol w="2097233">
                  <a:extLst>
                    <a:ext uri="{9D8B030D-6E8A-4147-A177-3AD203B41FA5}">
                      <a16:colId xmlns:a16="http://schemas.microsoft.com/office/drawing/2014/main" val="1294424424"/>
                    </a:ext>
                  </a:extLst>
                </a:gridCol>
              </a:tblGrid>
              <a:tr h="1051872">
                <a:tc>
                  <a:txBody>
                    <a:bodyPr/>
                    <a:lstStyle/>
                    <a:p>
                      <a:r>
                        <a:rPr lang="en-IN" sz="2000">
                          <a:latin typeface="Times New Roman"/>
                          <a:cs typeface="Times New Roman"/>
                        </a:rPr>
                        <a:t>YEAR</a:t>
                      </a:r>
                    </a:p>
                  </a:txBody>
                  <a:tcPr>
                    <a:solidFill>
                      <a:srgbClr val="64BE4D"/>
                    </a:solidFill>
                  </a:tcPr>
                </a:tc>
                <a:tc>
                  <a:txBody>
                    <a:bodyPr/>
                    <a:lstStyle/>
                    <a:p>
                      <a:r>
                        <a:rPr lang="en-IN" sz="2000">
                          <a:latin typeface="Times New Roman"/>
                          <a:cs typeface="Times New Roman"/>
                        </a:rPr>
                        <a:t>AUTHOR</a:t>
                      </a:r>
                    </a:p>
                    <a:p>
                      <a:r>
                        <a:rPr lang="en-IN" sz="2000">
                          <a:latin typeface="Times New Roman"/>
                          <a:cs typeface="Times New Roman"/>
                        </a:rPr>
                        <a:t>NAME</a:t>
                      </a:r>
                    </a:p>
                  </a:txBody>
                  <a:tcPr>
                    <a:solidFill>
                      <a:srgbClr val="64BE4D"/>
                    </a:solidFill>
                  </a:tcPr>
                </a:tc>
                <a:tc>
                  <a:txBody>
                    <a:bodyPr/>
                    <a:lstStyle/>
                    <a:p>
                      <a:r>
                        <a:rPr lang="en-IN" sz="2000">
                          <a:latin typeface="Times New Roman"/>
                          <a:cs typeface="Times New Roman"/>
                        </a:rPr>
                        <a:t>PAPER</a:t>
                      </a:r>
                    </a:p>
                    <a:p>
                      <a:r>
                        <a:rPr lang="en-IN" sz="2000">
                          <a:latin typeface="Times New Roman"/>
                          <a:cs typeface="Times New Roman"/>
                        </a:rPr>
                        <a:t> DETAILS</a:t>
                      </a:r>
                    </a:p>
                  </a:txBody>
                  <a:tcPr>
                    <a:solidFill>
                      <a:srgbClr val="64BE4D"/>
                    </a:solidFill>
                  </a:tcPr>
                </a:tc>
                <a:tc>
                  <a:txBody>
                    <a:bodyPr/>
                    <a:lstStyle/>
                    <a:p>
                      <a:r>
                        <a:rPr lang="en-IN" sz="2000">
                          <a:latin typeface="Times New Roman"/>
                          <a:cs typeface="Times New Roman"/>
                        </a:rPr>
                        <a:t>METHODOLOGY</a:t>
                      </a:r>
                    </a:p>
                  </a:txBody>
                  <a:tcPr>
                    <a:solidFill>
                      <a:srgbClr val="64BE4D"/>
                    </a:solidFill>
                  </a:tcPr>
                </a:tc>
                <a:tc>
                  <a:txBody>
                    <a:bodyPr/>
                    <a:lstStyle/>
                    <a:p>
                      <a:r>
                        <a:rPr lang="en-IN" sz="2000">
                          <a:latin typeface="Times New Roman"/>
                          <a:cs typeface="Times New Roman"/>
                        </a:rPr>
                        <a:t>MERITS &amp; DEMERITS</a:t>
                      </a:r>
                    </a:p>
                  </a:txBody>
                  <a:tcPr>
                    <a:solidFill>
                      <a:srgbClr val="64BE4D"/>
                    </a:solidFill>
                  </a:tcPr>
                </a:tc>
                <a:tc>
                  <a:txBody>
                    <a:bodyPr/>
                    <a:lstStyle/>
                    <a:p>
                      <a:r>
                        <a:rPr lang="en-IN" sz="2000">
                          <a:latin typeface="Times New Roman"/>
                          <a:cs typeface="Times New Roman"/>
                        </a:rPr>
                        <a:t>FUTURE SCOPE</a:t>
                      </a:r>
                    </a:p>
                  </a:txBody>
                  <a:tcPr>
                    <a:solidFill>
                      <a:srgbClr val="64BE4D"/>
                    </a:solidFill>
                  </a:tcPr>
                </a:tc>
                <a:extLst>
                  <a:ext uri="{0D108BD9-81ED-4DB2-BD59-A6C34878D82A}">
                    <a16:rowId xmlns:a16="http://schemas.microsoft.com/office/drawing/2014/main" val="462407476"/>
                  </a:ext>
                </a:extLst>
              </a:tr>
              <a:tr h="7707234">
                <a:tc>
                  <a:txBody>
                    <a:bodyPr/>
                    <a:lstStyle/>
                    <a:p>
                      <a:r>
                        <a:rPr lang="en-US" sz="2800">
                          <a:latin typeface="Times New Roman"/>
                          <a:cs typeface="Times New Roman"/>
                        </a:rPr>
                        <a:t>2022</a:t>
                      </a:r>
                      <a:endParaRPr lang="en-IN" sz="2800">
                        <a:latin typeface="Times New Roman"/>
                        <a:cs typeface="Times New Roman"/>
                      </a:endParaRPr>
                    </a:p>
                  </a:txBody>
                  <a:tcPr>
                    <a:solidFill>
                      <a:schemeClr val="accent3">
                        <a:lumMod val="60000"/>
                        <a:lumOff val="40000"/>
                      </a:schemeClr>
                    </a:solidFill>
                  </a:tcPr>
                </a:tc>
                <a:tc>
                  <a:txBody>
                    <a:bodyPr/>
                    <a:lstStyle/>
                    <a:p>
                      <a:pPr lvl="0" algn="l">
                        <a:lnSpc>
                          <a:spcPct val="100000"/>
                        </a:lnSpc>
                        <a:spcBef>
                          <a:spcPts val="0"/>
                        </a:spcBef>
                        <a:spcAft>
                          <a:spcPts val="0"/>
                        </a:spcAft>
                        <a:buNone/>
                      </a:pPr>
                      <a:r>
                        <a:rPr lang="en-IN" sz="2400">
                          <a:latin typeface="Times New Roman"/>
                        </a:rPr>
                        <a:t>C. Murugamani,</a:t>
                      </a:r>
                      <a:endParaRPr lang="en-US" sz="2400" b="0" i="0" u="none" strike="noStrike" noProof="0">
                        <a:latin typeface="Times New Roman"/>
                      </a:endParaRPr>
                    </a:p>
                    <a:p>
                      <a:pPr lvl="0" algn="l">
                        <a:lnSpc>
                          <a:spcPct val="100000"/>
                        </a:lnSpc>
                        <a:spcBef>
                          <a:spcPts val="0"/>
                        </a:spcBef>
                        <a:spcAft>
                          <a:spcPts val="0"/>
                        </a:spcAft>
                        <a:buNone/>
                      </a:pPr>
                      <a:r>
                        <a:rPr lang="en-IN" sz="2400">
                          <a:latin typeface="Times New Roman"/>
                        </a:rPr>
                        <a:t>S.Shitharth,</a:t>
                      </a:r>
                      <a:endParaRPr lang="en-US" sz="2400" b="0" i="0" u="none" strike="noStrike" noProof="0">
                        <a:latin typeface="Times New Roman"/>
                      </a:endParaRPr>
                    </a:p>
                    <a:p>
                      <a:pPr lvl="0" algn="l">
                        <a:lnSpc>
                          <a:spcPct val="100000"/>
                        </a:lnSpc>
                        <a:spcBef>
                          <a:spcPts val="0"/>
                        </a:spcBef>
                        <a:spcAft>
                          <a:spcPts val="0"/>
                        </a:spcAft>
                        <a:buNone/>
                      </a:pPr>
                      <a:r>
                        <a:rPr lang="en-IN" sz="2400">
                          <a:latin typeface="Times New Roman"/>
                        </a:rPr>
                        <a:t>S.Hemalatha,</a:t>
                      </a:r>
                      <a:endParaRPr lang="en-US" sz="2400" b="0" i="0" u="none" strike="noStrike" noProof="0">
                        <a:latin typeface="Times New Roman"/>
                      </a:endParaRPr>
                    </a:p>
                    <a:p>
                      <a:pPr lvl="0" algn="l">
                        <a:lnSpc>
                          <a:spcPct val="100000"/>
                        </a:lnSpc>
                        <a:spcBef>
                          <a:spcPts val="0"/>
                        </a:spcBef>
                        <a:spcAft>
                          <a:spcPts val="0"/>
                        </a:spcAft>
                        <a:buNone/>
                      </a:pPr>
                      <a:r>
                        <a:rPr lang="en-IN" sz="2400">
                          <a:latin typeface="Times New Roman"/>
                        </a:rPr>
                        <a:t>Pravin R.Kshirsagar,</a:t>
                      </a:r>
                      <a:endParaRPr lang="en-US" sz="2400" b="0" i="0" u="none" strike="noStrike" noProof="0">
                        <a:latin typeface="Times New Roman"/>
                      </a:endParaRPr>
                    </a:p>
                    <a:p>
                      <a:pPr lvl="0" algn="l">
                        <a:lnSpc>
                          <a:spcPct val="100000"/>
                        </a:lnSpc>
                        <a:spcBef>
                          <a:spcPts val="0"/>
                        </a:spcBef>
                        <a:spcAft>
                          <a:spcPts val="0"/>
                        </a:spcAft>
                        <a:buNone/>
                      </a:pPr>
                      <a:r>
                        <a:rPr lang="en-IN" sz="2400">
                          <a:latin typeface="Times New Roman"/>
                        </a:rPr>
                        <a:t>K.Riyazuddin, Quadri Noorulhasan Naveed, </a:t>
                      </a:r>
                      <a:endParaRPr lang="en-US" sz="2400" b="0" i="0" u="none" strike="noStrike" noProof="0">
                        <a:latin typeface="Times New Roman"/>
                      </a:endParaRPr>
                    </a:p>
                    <a:p>
                      <a:pPr lvl="0" algn="l">
                        <a:lnSpc>
                          <a:spcPct val="100000"/>
                        </a:lnSpc>
                        <a:spcBef>
                          <a:spcPts val="0"/>
                        </a:spcBef>
                        <a:spcAft>
                          <a:spcPts val="0"/>
                        </a:spcAft>
                        <a:buNone/>
                      </a:pPr>
                      <a:r>
                        <a:rPr lang="en-IN" sz="2400">
                          <a:latin typeface="Times New Roman"/>
                        </a:rPr>
                        <a:t>Saiful Islam, Syed Parween Mazher Ali, &amp; Areda Batu</a:t>
                      </a:r>
                      <a:endParaRPr lang="en-US" sz="2400" b="0" i="0" u="none" strike="noStrike" noProof="0">
                        <a:latin typeface="Times New Roman"/>
                      </a:endParaRPr>
                    </a:p>
                  </a:txBody>
                  <a:tcPr>
                    <a:solidFill>
                      <a:schemeClr val="accent3">
                        <a:lumMod val="60000"/>
                        <a:lumOff val="40000"/>
                      </a:schemeClr>
                    </a:solidFill>
                  </a:tcPr>
                </a:tc>
                <a:tc>
                  <a:txBody>
                    <a:bodyPr/>
                    <a:lstStyle/>
                    <a:p>
                      <a:r>
                        <a:rPr lang="en-US" sz="2400" b="1">
                          <a:latin typeface="Times New Roman"/>
                        </a:rPr>
                        <a:t>Title: </a:t>
                      </a:r>
                      <a:r>
                        <a:rPr lang="en-US" sz="2400">
                          <a:latin typeface="Times New Roman"/>
                        </a:rPr>
                        <a:t>Machine Learning Technique for Precision Agriculture Applications in 5G-Based Internet of Things</a:t>
                      </a:r>
                      <a:endParaRPr lang="en-US" sz="2400" b="0">
                        <a:latin typeface="Times New Roman"/>
                      </a:endParaRPr>
                    </a:p>
                    <a:p>
                      <a:pPr lvl="0">
                        <a:buNone/>
                      </a:pPr>
                      <a:endParaRPr lang="en-US" sz="2400">
                        <a:latin typeface="Times New Roman"/>
                      </a:endParaRPr>
                    </a:p>
                    <a:p>
                      <a:pPr lvl="0">
                        <a:buNone/>
                      </a:pPr>
                      <a:r>
                        <a:rPr lang="en-US" sz="2400" b="1">
                          <a:latin typeface="Times New Roman"/>
                        </a:rPr>
                        <a:t>Issue date: </a:t>
                      </a:r>
                      <a:r>
                        <a:rPr lang="en-US" sz="2400" b="0">
                          <a:latin typeface="Times New Roman"/>
                        </a:rPr>
                        <a:t>7 June 2022</a:t>
                      </a:r>
                    </a:p>
                    <a:p>
                      <a:pPr lvl="0">
                        <a:buNone/>
                      </a:pPr>
                      <a:endParaRPr lang="en-US" sz="2400" b="0">
                        <a:latin typeface="Times New Roman"/>
                      </a:endParaRPr>
                    </a:p>
                    <a:p>
                      <a:r>
                        <a:rPr lang="en-US" sz="2400" b="1">
                          <a:latin typeface="Times New Roman"/>
                        </a:rPr>
                        <a:t>Published in</a:t>
                      </a:r>
                      <a:r>
                        <a:rPr lang="en-US" sz="2400" b="0">
                          <a:latin typeface="Times New Roman"/>
                        </a:rPr>
                        <a:t>: </a:t>
                      </a:r>
                      <a:endParaRPr lang="en-US" sz="2400" b="1">
                        <a:latin typeface="Times New Roman"/>
                      </a:endParaRPr>
                    </a:p>
                    <a:p>
                      <a:r>
                        <a:rPr lang="en-US" sz="2400">
                          <a:latin typeface="Times New Roman"/>
                        </a:rPr>
                        <a:t>Wireless Communications and Mobile Computing Volume 2022</a:t>
                      </a:r>
                      <a:endParaRPr lang="en-IN" sz="2400" b="1">
                        <a:latin typeface="Times New Roman"/>
                      </a:endParaRPr>
                    </a:p>
                  </a:txBody>
                  <a:tcPr>
                    <a:solidFill>
                      <a:schemeClr val="accent3">
                        <a:lumMod val="60000"/>
                        <a:lumOff val="40000"/>
                      </a:schemeClr>
                    </a:solidFill>
                  </a:tcPr>
                </a:tc>
                <a:tc>
                  <a:txBody>
                    <a:bodyPr/>
                    <a:lstStyle/>
                    <a:p>
                      <a:pPr lvl="0" algn="just">
                        <a:buNone/>
                      </a:pPr>
                      <a:r>
                        <a:rPr lang="en-IN" sz="2400">
                          <a:latin typeface="Times New Roman"/>
                        </a:rPr>
                        <a:t>Irrigation Management System-</a:t>
                      </a:r>
                      <a:r>
                        <a:rPr lang="en-US" sz="2400">
                          <a:latin typeface="Times New Roman"/>
                        </a:rPr>
                        <a:t>WSNs are used as the organizing mechanism in this respect.</a:t>
                      </a:r>
                    </a:p>
                    <a:p>
                      <a:pPr lvl="0" algn="just">
                        <a:buNone/>
                      </a:pPr>
                      <a:r>
                        <a:rPr lang="en-IN" sz="2400">
                          <a:latin typeface="Times New Roman"/>
                        </a:rPr>
                        <a:t>Pest and Disease Control.</a:t>
                      </a:r>
                      <a:r>
                        <a:rPr lang="en-US" sz="2400">
                          <a:latin typeface="Times New Roman"/>
                        </a:rPr>
                        <a:t> A WSN can observe these occurrences independently and can anticipate them in a field of interest.</a:t>
                      </a:r>
                    </a:p>
                  </a:txBody>
                  <a:tcPr>
                    <a:solidFill>
                      <a:schemeClr val="accent3">
                        <a:lumMod val="60000"/>
                        <a:lumOff val="40000"/>
                      </a:schemeClr>
                    </a:solidFill>
                  </a:tcPr>
                </a:tc>
                <a:tc>
                  <a:txBody>
                    <a:bodyPr/>
                    <a:lstStyle/>
                    <a:p>
                      <a:pPr marL="0" indent="0" algn="just">
                        <a:buNone/>
                      </a:pPr>
                      <a:r>
                        <a:rPr lang="en-IN" sz="2400" b="1">
                          <a:latin typeface="Times New Roman"/>
                        </a:rPr>
                        <a:t>Merits:</a:t>
                      </a:r>
                    </a:p>
                    <a:p>
                      <a:pPr marL="0" indent="0" algn="just">
                        <a:buNone/>
                      </a:pPr>
                      <a:r>
                        <a:rPr lang="en-US" sz="2400">
                          <a:latin typeface="Times New Roman"/>
                        </a:rPr>
                        <a:t>Different aspects of the infected sheet may precisely identify and classify different plant diseases by removing features of the infected sheet. This method enables the illness to be detected and pesticides sprayed automatically on the afflicted plants and to send the user information.</a:t>
                      </a:r>
                      <a:endParaRPr lang="en-IN" sz="2400">
                        <a:latin typeface="Times New Roman"/>
                      </a:endParaRPr>
                    </a:p>
                    <a:p>
                      <a:pPr marL="0" lvl="0" indent="0" algn="just">
                        <a:buNone/>
                      </a:pPr>
                      <a:endParaRPr lang="en-US" sz="2400">
                        <a:latin typeface="Times New Roman"/>
                      </a:endParaRPr>
                    </a:p>
                    <a:p>
                      <a:pPr marL="0" marR="0" lvl="0" indent="0" algn="just" rtl="0" eaLnBrk="1" fontAlgn="auto" latinLnBrk="0" hangingPunct="1">
                        <a:lnSpc>
                          <a:spcPct val="100000"/>
                        </a:lnSpc>
                        <a:spcBef>
                          <a:spcPts val="0"/>
                        </a:spcBef>
                        <a:spcAft>
                          <a:spcPts val="0"/>
                        </a:spcAft>
                        <a:buClrTx/>
                        <a:buSzTx/>
                        <a:buFontTx/>
                        <a:buNone/>
                      </a:pPr>
                      <a:r>
                        <a:rPr lang="en-IN" sz="2400" b="1">
                          <a:latin typeface="Times New Roman"/>
                        </a:rPr>
                        <a:t>Demerits:</a:t>
                      </a:r>
                    </a:p>
                    <a:p>
                      <a:pPr marL="0" marR="0" lvl="0" indent="0" algn="just" defTabSz="457200">
                        <a:lnSpc>
                          <a:spcPct val="100000"/>
                        </a:lnSpc>
                        <a:spcBef>
                          <a:spcPts val="0"/>
                        </a:spcBef>
                        <a:spcAft>
                          <a:spcPts val="0"/>
                        </a:spcAft>
                        <a:buClrTx/>
                        <a:buSzTx/>
                        <a:buFontTx/>
                        <a:buNone/>
                        <a:tabLst/>
                        <a:defRPr/>
                      </a:pPr>
                      <a:r>
                        <a:rPr lang="en-US" sz="2400">
                          <a:latin typeface="Times New Roman"/>
                        </a:rPr>
                        <a:t>Overtraining the model may result in a sensitive prediction system.</a:t>
                      </a:r>
                      <a:endParaRPr lang="en-IN" sz="2400" b="1">
                        <a:latin typeface="Times New Roman"/>
                      </a:endParaRPr>
                    </a:p>
                  </a:txBody>
                  <a:tcPr>
                    <a:solidFill>
                      <a:schemeClr val="accent3">
                        <a:lumMod val="60000"/>
                        <a:lumOff val="40000"/>
                      </a:schemeClr>
                    </a:solidFill>
                  </a:tcPr>
                </a:tc>
                <a:tc>
                  <a:txBody>
                    <a:bodyPr/>
                    <a:lstStyle/>
                    <a:p>
                      <a:pPr algn="just"/>
                      <a:r>
                        <a:rPr lang="en-US" sz="2400" dirty="0">
                          <a:latin typeface="Times New Roman"/>
                        </a:rPr>
                        <a:t>In the future, this presented work is improved with the CNN model for classifying diseases.</a:t>
                      </a:r>
                      <a:endParaRPr lang="en-IN" sz="2400" dirty="0">
                        <a:latin typeface="Times New Roman"/>
                      </a:endParaRPr>
                    </a:p>
                  </a:txBody>
                  <a:tcPr>
                    <a:solidFill>
                      <a:schemeClr val="accent3">
                        <a:lumMod val="60000"/>
                        <a:lumOff val="40000"/>
                      </a:schemeClr>
                    </a:solidFill>
                  </a:tcPr>
                </a:tc>
                <a:extLst>
                  <a:ext uri="{0D108BD9-81ED-4DB2-BD59-A6C34878D82A}">
                    <a16:rowId xmlns:a16="http://schemas.microsoft.com/office/drawing/2014/main" val="264226975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0843" y="-1696938"/>
            <a:ext cx="7604615" cy="7604615"/>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4112" y="3971625"/>
            <a:ext cx="7604615" cy="7604615"/>
          </a:xfrm>
          <a:prstGeom prst="rect">
            <a:avLst/>
          </a:prstGeom>
        </p:spPr>
      </p:pic>
      <p:grpSp>
        <p:nvGrpSpPr>
          <p:cNvPr id="5" name="Group 5"/>
          <p:cNvGrpSpPr>
            <a:grpSpLocks noChangeAspect="1"/>
          </p:cNvGrpSpPr>
          <p:nvPr/>
        </p:nvGrpSpPr>
        <p:grpSpPr>
          <a:xfrm>
            <a:off x="11770039" y="5591358"/>
            <a:ext cx="6235995" cy="3742844"/>
            <a:chOff x="0" y="0"/>
            <a:chExt cx="6350000" cy="3811270"/>
          </a:xfrm>
        </p:grpSpPr>
        <p:sp>
          <p:nvSpPr>
            <p:cNvPr id="6" name="Freeform 6"/>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4"/>
              <a:stretch>
                <a:fillRect t="-5502" b="-5502"/>
              </a:stretch>
            </a:blipFill>
          </p:spPr>
        </p:sp>
      </p:grpSp>
      <p:sp>
        <p:nvSpPr>
          <p:cNvPr id="7" name="TextBox 7"/>
          <p:cNvSpPr txBox="1"/>
          <p:nvPr/>
        </p:nvSpPr>
        <p:spPr>
          <a:xfrm>
            <a:off x="466178" y="1277760"/>
            <a:ext cx="16966145" cy="1214884"/>
          </a:xfrm>
          <a:prstGeom prst="rect">
            <a:avLst/>
          </a:prstGeom>
        </p:spPr>
        <p:txBody>
          <a:bodyPr wrap="square" lIns="0" tIns="0" rIns="0" bIns="0" rtlCol="0" anchor="t">
            <a:spAutoFit/>
          </a:bodyPr>
          <a:lstStyle/>
          <a:p>
            <a:pPr>
              <a:lnSpc>
                <a:spcPts val="8817"/>
              </a:lnSpc>
            </a:pPr>
            <a:r>
              <a:rPr lang="en-US" sz="10885" dirty="0">
                <a:solidFill>
                  <a:srgbClr val="FFFFFF"/>
                </a:solidFill>
                <a:latin typeface="Telegraf Bold"/>
              </a:rPr>
              <a:t> PROBLEM STATEMENT</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74534" y="2260840"/>
            <a:ext cx="1342019" cy="463607"/>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378612" y="7353053"/>
            <a:ext cx="772869" cy="238887"/>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7015328" y="9200723"/>
            <a:ext cx="2545344" cy="2545344"/>
          </a:xfrm>
          <a:prstGeom prst="rect">
            <a:avLst/>
          </a:prstGeom>
        </p:spPr>
      </p:pic>
      <p:sp>
        <p:nvSpPr>
          <p:cNvPr id="11" name="TextBox 11"/>
          <p:cNvSpPr txBox="1"/>
          <p:nvPr/>
        </p:nvSpPr>
        <p:spPr>
          <a:xfrm>
            <a:off x="946996" y="2838340"/>
            <a:ext cx="16127916" cy="2886496"/>
          </a:xfrm>
          <a:prstGeom prst="rect">
            <a:avLst/>
          </a:prstGeom>
        </p:spPr>
        <p:txBody>
          <a:bodyPr wrap="square" lIns="0" tIns="0" rIns="0" bIns="0" rtlCol="0" anchor="t">
            <a:spAutoFit/>
          </a:bodyPr>
          <a:lstStyle/>
          <a:p>
            <a:pPr>
              <a:lnSpc>
                <a:spcPts val="2519"/>
              </a:lnSpc>
            </a:pPr>
            <a:r>
              <a:rPr lang="en-US" sz="2400" dirty="0">
                <a:solidFill>
                  <a:srgbClr val="FFFFFF"/>
                </a:solidFill>
                <a:latin typeface="Telegraf Medium"/>
              </a:rPr>
              <a:t>AGRICULTURE HAS A VITAL ROLE IN OUR DAILY LIFE. CONVENTIONAL METHODS OF FARMING HAS HELPED US A LOT OF YEARS BUT WITH THE CLIMATE CHANGE AND THE DECREASING AMOUNT OF RESOURCES, WE NEED TO IMPLEMENT CERTAIN METHODOLOGIES IN ORDER TO IMPROVE THE YIELD AND REDUCE THE AMOUNT OF RESOURCES USED. </a:t>
            </a:r>
          </a:p>
          <a:p>
            <a:pPr>
              <a:lnSpc>
                <a:spcPts val="2519"/>
              </a:lnSpc>
            </a:pPr>
            <a:endParaRPr lang="en-US" sz="2400" dirty="0">
              <a:solidFill>
                <a:srgbClr val="FFFFFF"/>
              </a:solidFill>
              <a:latin typeface="Telegraf Medium"/>
            </a:endParaRPr>
          </a:p>
          <a:p>
            <a:pPr>
              <a:lnSpc>
                <a:spcPts val="2519"/>
              </a:lnSpc>
            </a:pPr>
            <a:r>
              <a:rPr lang="en-US" sz="2400" dirty="0">
                <a:solidFill>
                  <a:srgbClr val="FFFFFF"/>
                </a:solidFill>
                <a:latin typeface="Telegraf Medium"/>
              </a:rPr>
              <a:t>FARMERS ARE ALSO UNABLE TO DETECT CROP DISEASES DUE TO A LACK OF KNOWLEDGE AND OLD PRACTICES, WHICH OFTEN RESULT IN SOIL NUTRIENT DETERIORATION AND EXHAUSTION. AS A RESULT, CROP FAILURE OCCURS.</a:t>
            </a:r>
          </a:p>
          <a:p>
            <a:pPr>
              <a:lnSpc>
                <a:spcPts val="2519"/>
              </a:lnSpc>
              <a:spcBef>
                <a:spcPct val="0"/>
              </a:spcBef>
            </a:pPr>
            <a:endParaRPr lang="en-US" sz="2400" dirty="0">
              <a:solidFill>
                <a:srgbClr val="FFFFFF"/>
              </a:solidFill>
              <a:latin typeface="Telegraf Medium"/>
            </a:endParaRPr>
          </a:p>
        </p:txBody>
      </p:sp>
      <p:sp>
        <p:nvSpPr>
          <p:cNvPr id="12" name="TextBox 12"/>
          <p:cNvSpPr txBox="1"/>
          <p:nvPr/>
        </p:nvSpPr>
        <p:spPr>
          <a:xfrm>
            <a:off x="946995" y="5838729"/>
            <a:ext cx="9933525" cy="1604093"/>
          </a:xfrm>
          <a:prstGeom prst="rect">
            <a:avLst/>
          </a:prstGeom>
        </p:spPr>
        <p:txBody>
          <a:bodyPr wrap="square" lIns="0" tIns="0" rIns="0" bIns="0" rtlCol="0" anchor="t">
            <a:spAutoFit/>
          </a:bodyPr>
          <a:lstStyle/>
          <a:p>
            <a:pPr>
              <a:lnSpc>
                <a:spcPts val="2520"/>
              </a:lnSpc>
            </a:pPr>
            <a:r>
              <a:rPr lang="en-US" sz="2400" dirty="0">
                <a:solidFill>
                  <a:srgbClr val="FFFFFF"/>
                </a:solidFill>
                <a:latin typeface="Telegraf Medium"/>
              </a:rPr>
              <a:t>GROWING ONLY CERTAIN CROPS DEPLETES THE SOIL, HENCE FARMERS CAN ANALYSE THE SOIL NUTRIENTS AND GAIN KNOWLEDGE ABOUT WHICH CROPS CAN BE GROWN FOR THEIR SOIL COMPOSITION AND FOR WHICH CLIMATIC CONDITION.</a:t>
            </a:r>
          </a:p>
          <a:p>
            <a:pPr>
              <a:lnSpc>
                <a:spcPts val="2520"/>
              </a:lnSpc>
              <a:spcBef>
                <a:spcPct val="0"/>
              </a:spcBef>
            </a:pPr>
            <a:endParaRPr lang="en-US" sz="2400" dirty="0">
              <a:solidFill>
                <a:srgbClr val="FFFFFF"/>
              </a:solidFill>
              <a:latin typeface="Telegraf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60504" y="-4725364"/>
            <a:ext cx="7604615" cy="7604615"/>
          </a:xfrm>
          <a:prstGeom prst="rect">
            <a:avLst/>
          </a:prstGeom>
        </p:spPr>
      </p:pic>
      <p:sp>
        <p:nvSpPr>
          <p:cNvPr id="3" name="AutoShape 3"/>
          <p:cNvSpPr/>
          <p:nvPr/>
        </p:nvSpPr>
        <p:spPr>
          <a:xfrm rot="-5400000">
            <a:off x="8604000" y="5476755"/>
            <a:ext cx="12229246" cy="0"/>
          </a:xfrm>
          <a:prstGeom prst="line">
            <a:avLst/>
          </a:prstGeom>
          <a:ln w="9525" cap="flat">
            <a:solidFill>
              <a:srgbClr val="737373"/>
            </a:solidFill>
            <a:prstDash val="solid"/>
            <a:headEnd type="none" w="sm" len="sm"/>
            <a:tailEnd type="none" w="sm" len="sm"/>
          </a:ln>
        </p:spPr>
      </p:sp>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89833" y="3986763"/>
            <a:ext cx="7604615" cy="7604615"/>
          </a:xfrm>
          <a:prstGeom prst="rect">
            <a:avLst/>
          </a:prstGeom>
        </p:spPr>
      </p:pic>
      <p:sp>
        <p:nvSpPr>
          <p:cNvPr id="5" name="TextBox 5"/>
          <p:cNvSpPr txBox="1"/>
          <p:nvPr/>
        </p:nvSpPr>
        <p:spPr>
          <a:xfrm rot="5400000">
            <a:off x="11362210" y="4592475"/>
            <a:ext cx="8906787" cy="2482263"/>
          </a:xfrm>
          <a:prstGeom prst="rect">
            <a:avLst/>
          </a:prstGeom>
        </p:spPr>
        <p:txBody>
          <a:bodyPr lIns="0" tIns="0" rIns="0" bIns="0" rtlCol="0" anchor="t">
            <a:spAutoFit/>
          </a:bodyPr>
          <a:lstStyle/>
          <a:p>
            <a:pPr>
              <a:lnSpc>
                <a:spcPts val="8817"/>
              </a:lnSpc>
            </a:pPr>
            <a:r>
              <a:rPr lang="en-US" sz="10885" dirty="0">
                <a:solidFill>
                  <a:srgbClr val="FFFFFF"/>
                </a:solidFill>
                <a:latin typeface="Telegraf Bold"/>
              </a:rPr>
              <a:t>PROPOSED SYSTEM</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5078765" y="8108833"/>
            <a:ext cx="1342019" cy="463607"/>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85103" y="6967165"/>
            <a:ext cx="772869" cy="23888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015328" y="9200723"/>
            <a:ext cx="2545344" cy="2545344"/>
          </a:xfrm>
          <a:prstGeom prst="rect">
            <a:avLst/>
          </a:prstGeom>
        </p:spPr>
      </p:pic>
      <p:sp>
        <p:nvSpPr>
          <p:cNvPr id="9" name="TextBox 9"/>
          <p:cNvSpPr txBox="1"/>
          <p:nvPr/>
        </p:nvSpPr>
        <p:spPr>
          <a:xfrm>
            <a:off x="1257972" y="1494274"/>
            <a:ext cx="12661304" cy="1283493"/>
          </a:xfrm>
          <a:prstGeom prst="rect">
            <a:avLst/>
          </a:prstGeom>
        </p:spPr>
        <p:txBody>
          <a:bodyPr wrap="square" lIns="0" tIns="0" rIns="0" bIns="0" rtlCol="0" anchor="t">
            <a:spAutoFit/>
          </a:bodyPr>
          <a:lstStyle/>
          <a:p>
            <a:pPr>
              <a:lnSpc>
                <a:spcPts val="2519"/>
              </a:lnSpc>
              <a:spcBef>
                <a:spcPct val="0"/>
              </a:spcBef>
            </a:pPr>
            <a:r>
              <a:rPr lang="en-US" sz="2400" dirty="0">
                <a:solidFill>
                  <a:srgbClr val="FFFFFF"/>
                </a:solidFill>
                <a:latin typeface="Telegraf Medium"/>
              </a:rPr>
              <a:t>THE PROPOSED SYSTEM MAKES PREDICTIONS ABOUT THE CROPS THAT MAY BE PLANTED AND WOULD PRODUCE A HIGH YIELD BASED ON THE NUTRIENT MAKEUP OF THE SOIL AND THE NPK RATIO AND THE ENVIRONMENTAL CONDITIONS. EVERY SOIL DIFFERS IN ITS MAKEUP OF MACRONUTRIENTS AND MICRONUTRIENTS. </a:t>
            </a:r>
          </a:p>
        </p:txBody>
      </p:sp>
      <p:sp>
        <p:nvSpPr>
          <p:cNvPr id="10" name="TextBox 10"/>
          <p:cNvSpPr txBox="1"/>
          <p:nvPr/>
        </p:nvSpPr>
        <p:spPr>
          <a:xfrm>
            <a:off x="1257972" y="3350286"/>
            <a:ext cx="12661304" cy="642292"/>
          </a:xfrm>
          <a:prstGeom prst="rect">
            <a:avLst/>
          </a:prstGeom>
        </p:spPr>
        <p:txBody>
          <a:bodyPr wrap="square" lIns="0" tIns="0" rIns="0" bIns="0" rtlCol="0" anchor="t">
            <a:spAutoFit/>
          </a:bodyPr>
          <a:lstStyle/>
          <a:p>
            <a:pPr>
              <a:lnSpc>
                <a:spcPts val="2520"/>
              </a:lnSpc>
              <a:spcBef>
                <a:spcPct val="0"/>
              </a:spcBef>
            </a:pPr>
            <a:r>
              <a:rPr lang="en-US" sz="2400" dirty="0">
                <a:solidFill>
                  <a:srgbClr val="FFFFFF"/>
                </a:solidFill>
                <a:latin typeface="Telegraf Medium"/>
              </a:rPr>
              <a:t>THE TYPE OF CROP THAT CAN BE PRODUCED AND THE KIND OF FERTILIZER THAT CAN BE USED TO IMPROVE THE SOIL ARE PREDICTED USING THIS ANALYSIS.</a:t>
            </a:r>
          </a:p>
        </p:txBody>
      </p:sp>
      <p:sp>
        <p:nvSpPr>
          <p:cNvPr id="11" name="TextBox 11"/>
          <p:cNvSpPr txBox="1"/>
          <p:nvPr/>
        </p:nvSpPr>
        <p:spPr>
          <a:xfrm>
            <a:off x="1231265" y="4573488"/>
            <a:ext cx="12543860" cy="1283493"/>
          </a:xfrm>
          <a:prstGeom prst="rect">
            <a:avLst/>
          </a:prstGeom>
        </p:spPr>
        <p:txBody>
          <a:bodyPr wrap="square" lIns="0" tIns="0" rIns="0" bIns="0" rtlCol="0" anchor="t">
            <a:spAutoFit/>
          </a:bodyPr>
          <a:lstStyle/>
          <a:p>
            <a:pPr>
              <a:lnSpc>
                <a:spcPts val="2520"/>
              </a:lnSpc>
            </a:pPr>
            <a:r>
              <a:rPr lang="en-US" sz="2400" dirty="0">
                <a:solidFill>
                  <a:srgbClr val="FFFFFF"/>
                </a:solidFill>
                <a:latin typeface="Telegraf Medium"/>
              </a:rPr>
              <a:t>THE APPLICATION HAS ALSO BEEN CREATED SO THAT USERS CAN UPLOAD PICTURES OF DISEASED PLANT LEAVES IN ORDER TO FORECAST THE ILLNESS AND SUGGEST TREATMENT OPTIONS. ​​</a:t>
            </a:r>
          </a:p>
          <a:p>
            <a:pPr>
              <a:lnSpc>
                <a:spcPts val="2520"/>
              </a:lnSpc>
              <a:spcBef>
                <a:spcPct val="0"/>
              </a:spcBef>
            </a:pPr>
            <a:endParaRPr lang="en-US" sz="2400" dirty="0">
              <a:solidFill>
                <a:srgbClr val="FFFFFF"/>
              </a:solidFill>
              <a:latin typeface="Telegraf Medium"/>
            </a:endParaRPr>
          </a:p>
        </p:txBody>
      </p:sp>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14375" y="1981996"/>
            <a:ext cx="314325" cy="314325"/>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14375" y="3395062"/>
            <a:ext cx="314325" cy="31432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71512" y="4888566"/>
            <a:ext cx="314325" cy="314325"/>
          </a:xfrm>
          <a:prstGeom prst="rect">
            <a:avLst/>
          </a:prstGeom>
        </p:spPr>
      </p:pic>
      <p:sp>
        <p:nvSpPr>
          <p:cNvPr id="15" name="TextBox 15"/>
          <p:cNvSpPr txBox="1"/>
          <p:nvPr/>
        </p:nvSpPr>
        <p:spPr>
          <a:xfrm>
            <a:off x="1257972" y="6147921"/>
            <a:ext cx="9278735" cy="649605"/>
          </a:xfrm>
          <a:prstGeom prst="rect">
            <a:avLst/>
          </a:prstGeom>
        </p:spPr>
        <p:txBody>
          <a:bodyPr lIns="0" tIns="0" rIns="0" bIns="0" rtlCol="0" anchor="t">
            <a:spAutoFit/>
          </a:bodyPr>
          <a:lstStyle/>
          <a:p>
            <a:pPr>
              <a:lnSpc>
                <a:spcPts val="2520"/>
              </a:lnSpc>
            </a:pPr>
            <a:r>
              <a:rPr lang="en-US" sz="2400" dirty="0">
                <a:solidFill>
                  <a:srgbClr val="FFFFFF"/>
                </a:solidFill>
                <a:latin typeface="Telegraf Medium"/>
              </a:rPr>
              <a:t>THE PROPOSED SYSTEM HAS THE FOLLOWING MODULES:</a:t>
            </a:r>
          </a:p>
          <a:p>
            <a:pPr>
              <a:lnSpc>
                <a:spcPts val="2520"/>
              </a:lnSpc>
              <a:spcBef>
                <a:spcPct val="0"/>
              </a:spcBef>
            </a:pPr>
            <a:endParaRPr lang="en-US" sz="2400" dirty="0">
              <a:solidFill>
                <a:srgbClr val="FFFFFF"/>
              </a:solidFill>
              <a:latin typeface="Telegraf Medium"/>
            </a:endParaRPr>
          </a:p>
        </p:txBody>
      </p:sp>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65352" y="6135807"/>
            <a:ext cx="314325" cy="314325"/>
          </a:xfrm>
          <a:prstGeom prst="rect">
            <a:avLst/>
          </a:prstGeom>
        </p:spPr>
      </p:pic>
      <p:sp>
        <p:nvSpPr>
          <p:cNvPr id="17" name="TextBox 17"/>
          <p:cNvSpPr txBox="1"/>
          <p:nvPr/>
        </p:nvSpPr>
        <p:spPr>
          <a:xfrm>
            <a:off x="1503860" y="6966737"/>
            <a:ext cx="12543860" cy="642292"/>
          </a:xfrm>
          <a:prstGeom prst="rect">
            <a:avLst/>
          </a:prstGeom>
        </p:spPr>
        <p:txBody>
          <a:bodyPr wrap="square" lIns="0" tIns="0" rIns="0" bIns="0" rtlCol="0" anchor="t">
            <a:spAutoFit/>
          </a:bodyPr>
          <a:lstStyle/>
          <a:p>
            <a:pPr>
              <a:lnSpc>
                <a:spcPts val="2520"/>
              </a:lnSpc>
            </a:pPr>
            <a:r>
              <a:rPr lang="en-US" sz="2400" dirty="0">
                <a:solidFill>
                  <a:srgbClr val="FFFFFF"/>
                </a:solidFill>
                <a:latin typeface="Telegraf Medium"/>
              </a:rPr>
              <a:t>CROP PREDICTION AND RECOMMENDATION BASED ON SOIL PARAMETERS</a:t>
            </a:r>
          </a:p>
          <a:p>
            <a:pPr>
              <a:lnSpc>
                <a:spcPts val="2520"/>
              </a:lnSpc>
              <a:spcBef>
                <a:spcPct val="0"/>
              </a:spcBef>
            </a:pPr>
            <a:endParaRPr lang="en-US" sz="2400" dirty="0">
              <a:solidFill>
                <a:srgbClr val="FFFFFF"/>
              </a:solidFill>
              <a:latin typeface="Telegraf Medium"/>
            </a:endParaRPr>
          </a:p>
        </p:txBody>
      </p:sp>
      <p:sp>
        <p:nvSpPr>
          <p:cNvPr id="18" name="TextBox 18"/>
          <p:cNvSpPr txBox="1"/>
          <p:nvPr/>
        </p:nvSpPr>
        <p:spPr>
          <a:xfrm>
            <a:off x="1503859" y="7602789"/>
            <a:ext cx="11694394" cy="962892"/>
          </a:xfrm>
          <a:prstGeom prst="rect">
            <a:avLst/>
          </a:prstGeom>
        </p:spPr>
        <p:txBody>
          <a:bodyPr wrap="square" lIns="0" tIns="0" rIns="0" bIns="0" rtlCol="0" anchor="t">
            <a:spAutoFit/>
          </a:bodyPr>
          <a:lstStyle/>
          <a:p>
            <a:pPr>
              <a:lnSpc>
                <a:spcPts val="2520"/>
              </a:lnSpc>
            </a:pPr>
            <a:r>
              <a:rPr lang="en-US" sz="2400" dirty="0">
                <a:solidFill>
                  <a:srgbClr val="FFFFFF"/>
                </a:solidFill>
                <a:latin typeface="Telegraf Medium"/>
              </a:rPr>
              <a:t>FERTILIZER PREDICTION AND RECOMMENDATION BASED ON SOIL PARAMETERS</a:t>
            </a:r>
          </a:p>
          <a:p>
            <a:pPr>
              <a:lnSpc>
                <a:spcPts val="2520"/>
              </a:lnSpc>
              <a:spcBef>
                <a:spcPct val="0"/>
              </a:spcBef>
            </a:pPr>
            <a:endParaRPr lang="en-US" sz="2400" dirty="0">
              <a:solidFill>
                <a:srgbClr val="FFFFFF"/>
              </a:solidFill>
              <a:latin typeface="Telegraf Medium"/>
            </a:endParaRPr>
          </a:p>
        </p:txBody>
      </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85102" y="7769742"/>
            <a:ext cx="772869" cy="238887"/>
          </a:xfrm>
          <a:prstGeom prst="rect">
            <a:avLst/>
          </a:prstGeom>
        </p:spPr>
      </p:pic>
      <p:sp>
        <p:nvSpPr>
          <p:cNvPr id="20" name="TextBox 20"/>
          <p:cNvSpPr txBox="1"/>
          <p:nvPr/>
        </p:nvSpPr>
        <p:spPr>
          <a:xfrm>
            <a:off x="1466854" y="8643500"/>
            <a:ext cx="12072681" cy="649605"/>
          </a:xfrm>
          <a:prstGeom prst="rect">
            <a:avLst/>
          </a:prstGeom>
        </p:spPr>
        <p:txBody>
          <a:bodyPr wrap="square" lIns="0" tIns="0" rIns="0" bIns="0" rtlCol="0" anchor="t">
            <a:spAutoFit/>
          </a:bodyPr>
          <a:lstStyle/>
          <a:p>
            <a:pPr>
              <a:lnSpc>
                <a:spcPts val="2520"/>
              </a:lnSpc>
              <a:spcBef>
                <a:spcPct val="0"/>
              </a:spcBef>
            </a:pPr>
            <a:r>
              <a:rPr lang="en-US" sz="2400" dirty="0">
                <a:solidFill>
                  <a:srgbClr val="FFFFFF"/>
                </a:solidFill>
                <a:latin typeface="Telegraf Medium"/>
              </a:rPr>
              <a:t>DISEASE IDENTIFICATION IN CROPS AND PREVENTIVE MEASURES RECOMMENDATION.</a:t>
            </a:r>
          </a:p>
        </p:txBody>
      </p:sp>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69824" y="8717939"/>
            <a:ext cx="772869" cy="2388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23234" y="-1238656"/>
            <a:ext cx="7604615" cy="7604615"/>
          </a:xfrm>
          <a:prstGeom prst="rect">
            <a:avLst/>
          </a:prstGeom>
        </p:spPr>
      </p:pic>
      <p:sp>
        <p:nvSpPr>
          <p:cNvPr id="3" name="TextBox 3"/>
          <p:cNvSpPr txBox="1"/>
          <p:nvPr/>
        </p:nvSpPr>
        <p:spPr>
          <a:xfrm>
            <a:off x="539646" y="1861310"/>
            <a:ext cx="15516311" cy="1214884"/>
          </a:xfrm>
          <a:prstGeom prst="rect">
            <a:avLst/>
          </a:prstGeom>
        </p:spPr>
        <p:txBody>
          <a:bodyPr wrap="square" lIns="0" tIns="0" rIns="0" bIns="0" rtlCol="0" anchor="t">
            <a:spAutoFit/>
          </a:bodyPr>
          <a:lstStyle/>
          <a:p>
            <a:pPr>
              <a:lnSpc>
                <a:spcPts val="8817"/>
              </a:lnSpc>
            </a:pPr>
            <a:r>
              <a:rPr lang="en-US" sz="10885" dirty="0">
                <a:solidFill>
                  <a:srgbClr val="FFFFFF"/>
                </a:solidFill>
                <a:latin typeface="Telegraf Bold"/>
              </a:rPr>
              <a:t>TECHNOLOGY STACK</a:t>
            </a:r>
          </a:p>
        </p:txBody>
      </p:sp>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015328" y="-1272672"/>
            <a:ext cx="2545344" cy="254534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2237" y="9950686"/>
            <a:ext cx="3472318" cy="3472318"/>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055957" y="9347001"/>
            <a:ext cx="772869" cy="238887"/>
          </a:xfrm>
          <a:prstGeom prst="rect">
            <a:avLst/>
          </a:prstGeom>
        </p:spPr>
      </p:pic>
      <p:sp>
        <p:nvSpPr>
          <p:cNvPr id="8" name="TextBox 8"/>
          <p:cNvSpPr txBox="1"/>
          <p:nvPr/>
        </p:nvSpPr>
        <p:spPr>
          <a:xfrm>
            <a:off x="1722237" y="4013705"/>
            <a:ext cx="5515545" cy="519431"/>
          </a:xfrm>
          <a:prstGeom prst="rect">
            <a:avLst/>
          </a:prstGeom>
        </p:spPr>
        <p:txBody>
          <a:bodyPr lIns="0" tIns="0" rIns="0" bIns="0" rtlCol="0" anchor="t">
            <a:spAutoFit/>
          </a:bodyPr>
          <a:lstStyle/>
          <a:p>
            <a:pPr algn="ctr">
              <a:lnSpc>
                <a:spcPts val="3919"/>
              </a:lnSpc>
            </a:pPr>
            <a:r>
              <a:rPr lang="en-US" sz="2799">
                <a:solidFill>
                  <a:srgbClr val="39B54A"/>
                </a:solidFill>
                <a:latin typeface="Telegraf Bold"/>
              </a:rPr>
              <a:t>SOFTWARE REQUIREMENTS</a:t>
            </a:r>
          </a:p>
        </p:txBody>
      </p:sp>
      <p:sp>
        <p:nvSpPr>
          <p:cNvPr id="9" name="TextBox 9"/>
          <p:cNvSpPr txBox="1"/>
          <p:nvPr/>
        </p:nvSpPr>
        <p:spPr>
          <a:xfrm>
            <a:off x="1493619" y="4529477"/>
            <a:ext cx="8010625" cy="5247014"/>
          </a:xfrm>
          <a:prstGeom prst="rect">
            <a:avLst/>
          </a:prstGeom>
        </p:spPr>
        <p:txBody>
          <a:bodyPr wrap="square" lIns="0" tIns="0" rIns="0" bIns="0" rtlCol="0" anchor="t">
            <a:spAutoFit/>
          </a:bodyPr>
          <a:lstStyle/>
          <a:p>
            <a:pPr>
              <a:lnSpc>
                <a:spcPct val="150000"/>
              </a:lnSpc>
            </a:pPr>
            <a:r>
              <a:rPr lang="en-US" sz="2550" dirty="0">
                <a:solidFill>
                  <a:srgbClr val="FFFFFF"/>
                </a:solidFill>
                <a:latin typeface="Telegraf Bold"/>
              </a:rPr>
              <a:t>OPERATING SYSTEM   	 :  </a:t>
            </a:r>
            <a:r>
              <a:rPr lang="en-US" sz="2550" dirty="0">
                <a:solidFill>
                  <a:srgbClr val="FFFFFF"/>
                </a:solidFill>
                <a:latin typeface="Telegraf Medium" panose="020B0604020202020204" charset="0"/>
              </a:rPr>
              <a:t>WINDOWS 10</a:t>
            </a:r>
            <a:r>
              <a:rPr lang="en-US" sz="2550" dirty="0">
                <a:solidFill>
                  <a:srgbClr val="FFFFFF"/>
                </a:solidFill>
                <a:latin typeface="Telegraf Bold"/>
              </a:rPr>
              <a:t> </a:t>
            </a:r>
          </a:p>
          <a:p>
            <a:pPr>
              <a:lnSpc>
                <a:spcPct val="150000"/>
              </a:lnSpc>
            </a:pPr>
            <a:r>
              <a:rPr lang="en-US" sz="2550" dirty="0">
                <a:solidFill>
                  <a:srgbClr val="FFFFFF"/>
                </a:solidFill>
                <a:latin typeface="Telegraf Bold"/>
              </a:rPr>
              <a:t>Tool                                  		 :  </a:t>
            </a:r>
            <a:r>
              <a:rPr lang="en-US" sz="2550" dirty="0" err="1">
                <a:solidFill>
                  <a:srgbClr val="FFFFFF"/>
                </a:solidFill>
                <a:latin typeface="Telegraf Medium" panose="020B0604020202020204" charset="0"/>
              </a:rPr>
              <a:t>Jupyter</a:t>
            </a:r>
            <a:r>
              <a:rPr lang="en-US" sz="2550" dirty="0">
                <a:solidFill>
                  <a:srgbClr val="FFFFFF"/>
                </a:solidFill>
                <a:latin typeface="Telegraf Medium" panose="020B0604020202020204" charset="0"/>
              </a:rPr>
              <a:t> Notebook </a:t>
            </a:r>
            <a:endParaRPr lang="en-US" sz="1400" dirty="0">
              <a:solidFill>
                <a:srgbClr val="FFFFFF"/>
              </a:solidFill>
              <a:latin typeface="Telegraf Medium" panose="020B0604020202020204" charset="0"/>
            </a:endParaRPr>
          </a:p>
          <a:p>
            <a:pPr>
              <a:lnSpc>
                <a:spcPct val="150000"/>
              </a:lnSpc>
            </a:pPr>
            <a:r>
              <a:rPr lang="en-US" sz="2550" dirty="0">
                <a:solidFill>
                  <a:srgbClr val="FFFFFF"/>
                </a:solidFill>
                <a:latin typeface="Telegraf Bold"/>
              </a:rPr>
              <a:t>Libraries                           		 :  </a:t>
            </a:r>
            <a:r>
              <a:rPr lang="en-US" sz="2550" dirty="0">
                <a:solidFill>
                  <a:srgbClr val="FFFFFF"/>
                </a:solidFill>
                <a:latin typeface="Telegraf Medium" panose="020B0604020202020204" charset="0"/>
              </a:rPr>
              <a:t>Pandas, </a:t>
            </a:r>
          </a:p>
          <a:p>
            <a:pPr>
              <a:lnSpc>
                <a:spcPct val="150000"/>
              </a:lnSpc>
            </a:pPr>
            <a:r>
              <a:rPr lang="en-US" sz="2550" dirty="0">
                <a:solidFill>
                  <a:srgbClr val="FFFFFF"/>
                </a:solidFill>
                <a:latin typeface="Telegraf Medium" panose="020B0604020202020204" charset="0"/>
              </a:rPr>
              <a:t>					   </a:t>
            </a:r>
            <a:r>
              <a:rPr lang="en-US" sz="2550" dirty="0" err="1">
                <a:solidFill>
                  <a:srgbClr val="FFFFFF"/>
                </a:solidFill>
                <a:latin typeface="Telegraf Medium" panose="020B0604020202020204" charset="0"/>
              </a:rPr>
              <a:t>Numpy</a:t>
            </a:r>
            <a:r>
              <a:rPr lang="en-US" sz="2550" dirty="0">
                <a:solidFill>
                  <a:srgbClr val="FFFFFF"/>
                </a:solidFill>
                <a:latin typeface="Telegraf Medium" panose="020B0604020202020204" charset="0"/>
              </a:rPr>
              <a:t>, </a:t>
            </a:r>
          </a:p>
          <a:p>
            <a:pPr>
              <a:lnSpc>
                <a:spcPct val="150000"/>
              </a:lnSpc>
            </a:pPr>
            <a:r>
              <a:rPr lang="en-US" sz="2550" dirty="0">
                <a:solidFill>
                  <a:srgbClr val="FFFFFF"/>
                </a:solidFill>
                <a:latin typeface="Telegraf Medium" panose="020B0604020202020204" charset="0"/>
              </a:rPr>
              <a:t>                                           	 	   </a:t>
            </a:r>
            <a:r>
              <a:rPr lang="en-US" sz="2550" dirty="0" err="1">
                <a:solidFill>
                  <a:srgbClr val="FFFFFF"/>
                </a:solidFill>
                <a:latin typeface="Telegraf Medium" panose="020B0604020202020204" charset="0"/>
              </a:rPr>
              <a:t>Matplot</a:t>
            </a:r>
            <a:r>
              <a:rPr lang="en-US" sz="2550" dirty="0">
                <a:solidFill>
                  <a:srgbClr val="FFFFFF"/>
                </a:solidFill>
                <a:latin typeface="Telegraf Medium" panose="020B0604020202020204" charset="0"/>
              </a:rPr>
              <a:t>, </a:t>
            </a:r>
          </a:p>
          <a:p>
            <a:pPr>
              <a:lnSpc>
                <a:spcPct val="150000"/>
              </a:lnSpc>
            </a:pPr>
            <a:r>
              <a:rPr lang="en-US" sz="2550" dirty="0">
                <a:solidFill>
                  <a:srgbClr val="FFFFFF"/>
                </a:solidFill>
                <a:latin typeface="Telegraf Medium" panose="020B0604020202020204" charset="0"/>
                <a:ea typeface="+mn-lt"/>
                <a:cs typeface="+mn-lt"/>
              </a:rPr>
              <a:t>					   Scikit Learn</a:t>
            </a:r>
            <a:endParaRPr lang="en-US" sz="2550" dirty="0">
              <a:solidFill>
                <a:srgbClr val="FFFFFF"/>
              </a:solidFill>
              <a:latin typeface="Telegraf Medium" panose="020B0604020202020204" charset="0"/>
              <a:cs typeface="Calibri"/>
            </a:endParaRPr>
          </a:p>
          <a:p>
            <a:pPr>
              <a:lnSpc>
                <a:spcPct val="150000"/>
              </a:lnSpc>
            </a:pPr>
            <a:r>
              <a:rPr lang="en-US" sz="2550" dirty="0">
                <a:solidFill>
                  <a:srgbClr val="FFFFFF"/>
                </a:solidFill>
                <a:latin typeface="Telegraf Bold"/>
              </a:rPr>
              <a:t>Frameworks                     	:  </a:t>
            </a:r>
            <a:r>
              <a:rPr lang="en-US" sz="2550" dirty="0">
                <a:solidFill>
                  <a:srgbClr val="FFFFFF"/>
                </a:solidFill>
                <a:latin typeface="Telegraf Medium" panose="020B0604020202020204" charset="0"/>
              </a:rPr>
              <a:t>Flask, Torch </a:t>
            </a:r>
          </a:p>
          <a:p>
            <a:pPr>
              <a:lnSpc>
                <a:spcPct val="150000"/>
              </a:lnSpc>
            </a:pPr>
            <a:r>
              <a:rPr lang="en-US" sz="2550" dirty="0">
                <a:solidFill>
                  <a:srgbClr val="FFFFFF"/>
                </a:solidFill>
                <a:latin typeface="Telegraf Bold"/>
              </a:rPr>
              <a:t>API                                   		:  </a:t>
            </a:r>
            <a:r>
              <a:rPr lang="en-US" sz="2550" dirty="0">
                <a:solidFill>
                  <a:srgbClr val="FFFFFF"/>
                </a:solidFill>
                <a:latin typeface="Telegraf Medium" panose="020B0604020202020204" charset="0"/>
              </a:rPr>
              <a:t>Open Weather App</a:t>
            </a:r>
          </a:p>
          <a:p>
            <a:pPr>
              <a:lnSpc>
                <a:spcPct val="150000"/>
              </a:lnSpc>
              <a:spcBef>
                <a:spcPct val="0"/>
              </a:spcBef>
            </a:pPr>
            <a:endParaRPr lang="en-US" sz="2599" dirty="0">
              <a:solidFill>
                <a:srgbClr val="FFFFFF"/>
              </a:solidFill>
              <a:latin typeface="Telegraf Bold"/>
            </a:endParaRPr>
          </a:p>
        </p:txBody>
      </p:sp>
      <p:sp>
        <p:nvSpPr>
          <p:cNvPr id="10" name="TextBox 10"/>
          <p:cNvSpPr txBox="1"/>
          <p:nvPr/>
        </p:nvSpPr>
        <p:spPr>
          <a:xfrm>
            <a:off x="10915615" y="3933924"/>
            <a:ext cx="5515545" cy="519431"/>
          </a:xfrm>
          <a:prstGeom prst="rect">
            <a:avLst/>
          </a:prstGeom>
        </p:spPr>
        <p:txBody>
          <a:bodyPr lIns="0" tIns="0" rIns="0" bIns="0" rtlCol="0" anchor="t">
            <a:spAutoFit/>
          </a:bodyPr>
          <a:lstStyle/>
          <a:p>
            <a:pPr algn="ctr">
              <a:lnSpc>
                <a:spcPts val="3919"/>
              </a:lnSpc>
            </a:pPr>
            <a:r>
              <a:rPr lang="en-US" sz="2799">
                <a:solidFill>
                  <a:srgbClr val="39B54A"/>
                </a:solidFill>
                <a:latin typeface="Telegraf Bold"/>
              </a:rPr>
              <a:t>HARDWARE REQUIREMENTS</a:t>
            </a:r>
          </a:p>
        </p:txBody>
      </p:sp>
      <p:sp>
        <p:nvSpPr>
          <p:cNvPr id="11" name="TextBox 11"/>
          <p:cNvSpPr txBox="1"/>
          <p:nvPr/>
        </p:nvSpPr>
        <p:spPr>
          <a:xfrm>
            <a:off x="11147863" y="5181273"/>
            <a:ext cx="8892625" cy="2303900"/>
          </a:xfrm>
          <a:prstGeom prst="rect">
            <a:avLst/>
          </a:prstGeom>
        </p:spPr>
        <p:txBody>
          <a:bodyPr lIns="0" tIns="0" rIns="0" bIns="0" rtlCol="0" anchor="t">
            <a:spAutoFit/>
          </a:bodyPr>
          <a:lstStyle/>
          <a:p>
            <a:pPr algn="just">
              <a:lnSpc>
                <a:spcPct val="150000"/>
              </a:lnSpc>
            </a:pPr>
            <a:r>
              <a:rPr lang="en-US" sz="2550" dirty="0">
                <a:solidFill>
                  <a:srgbClr val="FFFFFF"/>
                </a:solidFill>
                <a:latin typeface="Telegraf Bold"/>
              </a:rPr>
              <a:t>PROCESSOR     : </a:t>
            </a:r>
            <a:r>
              <a:rPr lang="en-US" sz="2550" dirty="0">
                <a:solidFill>
                  <a:srgbClr val="FFFFFF"/>
                </a:solidFill>
                <a:latin typeface="Telegraf Medium" panose="020B0604020202020204" charset="0"/>
              </a:rPr>
              <a:t>INTEL I3</a:t>
            </a:r>
          </a:p>
          <a:p>
            <a:pPr algn="just">
              <a:lnSpc>
                <a:spcPct val="150000"/>
              </a:lnSpc>
            </a:pPr>
            <a:r>
              <a:rPr lang="en-US" sz="2550" dirty="0">
                <a:solidFill>
                  <a:srgbClr val="FFFFFF"/>
                </a:solidFill>
                <a:latin typeface="Telegraf Bold"/>
              </a:rPr>
              <a:t>Hard disk            : </a:t>
            </a:r>
            <a:r>
              <a:rPr lang="en-US" sz="2550" dirty="0">
                <a:solidFill>
                  <a:srgbClr val="FFFFFF"/>
                </a:solidFill>
                <a:latin typeface="Telegraf Medium" panose="020B0604020202020204" charset="0"/>
              </a:rPr>
              <a:t>10 GB </a:t>
            </a:r>
          </a:p>
          <a:p>
            <a:pPr algn="just">
              <a:lnSpc>
                <a:spcPct val="150000"/>
              </a:lnSpc>
            </a:pPr>
            <a:r>
              <a:rPr lang="en-US" sz="2550" dirty="0">
                <a:solidFill>
                  <a:srgbClr val="FFFFFF"/>
                </a:solidFill>
                <a:latin typeface="Telegraf Bold"/>
              </a:rPr>
              <a:t>RAM                      : </a:t>
            </a:r>
            <a:r>
              <a:rPr lang="en-US" sz="2550" dirty="0">
                <a:solidFill>
                  <a:srgbClr val="FFFFFF"/>
                </a:solidFill>
                <a:latin typeface="Telegraf Medium" panose="020B0604020202020204" charset="0"/>
              </a:rPr>
              <a:t>4 GB </a:t>
            </a:r>
          </a:p>
          <a:p>
            <a:pPr algn="just">
              <a:lnSpc>
                <a:spcPct val="150000"/>
              </a:lnSpc>
              <a:spcBef>
                <a:spcPct val="0"/>
              </a:spcBef>
            </a:pPr>
            <a:endParaRPr lang="en-US" sz="2599" dirty="0">
              <a:solidFill>
                <a:srgbClr val="FFFFFF"/>
              </a:solidFill>
              <a:latin typeface="Telegraf Bold"/>
            </a:endParaRPr>
          </a:p>
        </p:txBody>
      </p:sp>
    </p:spTree>
    <p:extLst>
      <p:ext uri="{BB962C8B-B14F-4D97-AF65-F5344CB8AC3E}">
        <p14:creationId xmlns:p14="http://schemas.microsoft.com/office/powerpoint/2010/main" val="2322059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04308" y="-2461115"/>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17516" y="514483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64998" y="-3269587"/>
            <a:ext cx="6539174" cy="653917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1389" y="1741311"/>
            <a:ext cx="2180089" cy="119310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508370" y="4548278"/>
            <a:ext cx="2180089" cy="1193103"/>
          </a:xfrm>
          <a:prstGeom prst="rect">
            <a:avLst/>
          </a:prstGeom>
        </p:spPr>
      </p:pic>
      <p:sp>
        <p:nvSpPr>
          <p:cNvPr id="8" name="TextBox 8"/>
          <p:cNvSpPr txBox="1"/>
          <p:nvPr/>
        </p:nvSpPr>
        <p:spPr>
          <a:xfrm>
            <a:off x="645186" y="475269"/>
            <a:ext cx="16459967" cy="1061701"/>
          </a:xfrm>
          <a:prstGeom prst="rect">
            <a:avLst/>
          </a:prstGeom>
        </p:spPr>
        <p:txBody>
          <a:bodyPr wrap="square" lIns="0" tIns="0" rIns="0" bIns="0" rtlCol="0" anchor="t">
            <a:spAutoFit/>
          </a:bodyPr>
          <a:lstStyle/>
          <a:p>
            <a:pPr>
              <a:lnSpc>
                <a:spcPts val="7683"/>
              </a:lnSpc>
            </a:pPr>
            <a:r>
              <a:rPr lang="en-US" sz="9485" dirty="0">
                <a:solidFill>
                  <a:srgbClr val="FFFFFF"/>
                </a:solidFill>
                <a:latin typeface="Telegraf Bold"/>
              </a:rPr>
              <a:t>SYSTEM ARCHITECTURE</a:t>
            </a:r>
          </a:p>
        </p:txBody>
      </p:sp>
      <p:sp>
        <p:nvSpPr>
          <p:cNvPr id="9" name="TextBox 9"/>
          <p:cNvSpPr txBox="1"/>
          <p:nvPr/>
        </p:nvSpPr>
        <p:spPr>
          <a:xfrm>
            <a:off x="1554334" y="7189317"/>
            <a:ext cx="2023635" cy="297359"/>
          </a:xfrm>
          <a:prstGeom prst="rect">
            <a:avLst/>
          </a:prstGeom>
        </p:spPr>
        <p:txBody>
          <a:bodyPr lIns="0" tIns="0" rIns="0" bIns="0" rtlCol="0" anchor="t">
            <a:spAutoFit/>
          </a:bodyPr>
          <a:lstStyle/>
          <a:p>
            <a:pPr algn="ctr">
              <a:lnSpc>
                <a:spcPts val="2058"/>
              </a:lnSpc>
            </a:pPr>
            <a:r>
              <a:rPr lang="en-US" sz="2166">
                <a:solidFill>
                  <a:srgbClr val="171717"/>
                </a:solidFill>
                <a:latin typeface="Telegraf Bold"/>
              </a:rPr>
              <a:t>2019</a:t>
            </a:r>
          </a:p>
        </p:txBody>
      </p:sp>
      <p:pic>
        <p:nvPicPr>
          <p:cNvPr id="7" name="Picture 6">
            <a:extLst>
              <a:ext uri="{FF2B5EF4-FFF2-40B4-BE49-F238E27FC236}">
                <a16:creationId xmlns:a16="http://schemas.microsoft.com/office/drawing/2014/main" id="{3510C430-8936-43A1-E59D-1478E7CD0A1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82847" y="1417740"/>
            <a:ext cx="16115252" cy="87329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31828" y="-2588486"/>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17516" y="514483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9241" y="-2925635"/>
            <a:ext cx="6539174" cy="653917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1389" y="1741311"/>
            <a:ext cx="2180089" cy="119310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508370" y="4548278"/>
            <a:ext cx="2180089" cy="1193103"/>
          </a:xfrm>
          <a:prstGeom prst="rect">
            <a:avLst/>
          </a:prstGeom>
        </p:spPr>
      </p:pic>
      <p:sp>
        <p:nvSpPr>
          <p:cNvPr id="8" name="TextBox 8"/>
          <p:cNvSpPr txBox="1"/>
          <p:nvPr/>
        </p:nvSpPr>
        <p:spPr>
          <a:xfrm>
            <a:off x="956346" y="781026"/>
            <a:ext cx="17329270" cy="1213730"/>
          </a:xfrm>
          <a:prstGeom prst="rect">
            <a:avLst/>
          </a:prstGeom>
        </p:spPr>
        <p:txBody>
          <a:bodyPr wrap="square" lIns="0" tIns="0" rIns="0" bIns="0" rtlCol="0" anchor="t">
            <a:spAutoFit/>
          </a:bodyPr>
          <a:lstStyle/>
          <a:p>
            <a:pPr>
              <a:lnSpc>
                <a:spcPts val="8817"/>
              </a:lnSpc>
            </a:pPr>
            <a:r>
              <a:rPr lang="en-US" sz="10850" dirty="0">
                <a:solidFill>
                  <a:srgbClr val="FFFFFF"/>
                </a:solidFill>
                <a:latin typeface="Telegraf Bold"/>
              </a:rPr>
              <a:t>DATA FLOW DIAGRAM</a:t>
            </a:r>
          </a:p>
        </p:txBody>
      </p:sp>
      <p:sp>
        <p:nvSpPr>
          <p:cNvPr id="9" name="TextBox 9"/>
          <p:cNvSpPr txBox="1"/>
          <p:nvPr/>
        </p:nvSpPr>
        <p:spPr>
          <a:xfrm>
            <a:off x="1554334" y="7189317"/>
            <a:ext cx="2023635" cy="297359"/>
          </a:xfrm>
          <a:prstGeom prst="rect">
            <a:avLst/>
          </a:prstGeom>
        </p:spPr>
        <p:txBody>
          <a:bodyPr lIns="0" tIns="0" rIns="0" bIns="0" rtlCol="0" anchor="t">
            <a:spAutoFit/>
          </a:bodyPr>
          <a:lstStyle/>
          <a:p>
            <a:pPr algn="ctr">
              <a:lnSpc>
                <a:spcPts val="2058"/>
              </a:lnSpc>
            </a:pPr>
            <a:r>
              <a:rPr lang="en-US" sz="2166">
                <a:solidFill>
                  <a:srgbClr val="171717"/>
                </a:solidFill>
                <a:latin typeface="Telegraf Bold"/>
              </a:rPr>
              <a:t>2019</a:t>
            </a:r>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E18652AE-BD6A-8DB9-E6D0-2E7B819297F9}"/>
                  </a:ext>
                </a:extLst>
              </p14:cNvPr>
              <p14:cNvContentPartPr/>
              <p14:nvPr/>
            </p14:nvContentPartPr>
            <p14:xfrm>
              <a:off x="10211149" y="4912628"/>
              <a:ext cx="72627" cy="127371"/>
            </p14:xfrm>
          </p:contentPart>
        </mc:Choice>
        <mc:Fallback xmlns="">
          <p:pic>
            <p:nvPicPr>
              <p:cNvPr id="10" name="Ink 9">
                <a:extLst>
                  <a:ext uri="{FF2B5EF4-FFF2-40B4-BE49-F238E27FC236}">
                    <a16:creationId xmlns:a16="http://schemas.microsoft.com/office/drawing/2014/main" id="{E18652AE-BD6A-8DB9-E6D0-2E7B819297F9}"/>
                  </a:ext>
                </a:extLst>
              </p:cNvPr>
              <p:cNvPicPr/>
              <p:nvPr/>
            </p:nvPicPr>
            <p:blipFill>
              <a:blip r:embed="rId9"/>
              <a:stretch>
                <a:fillRect/>
              </a:stretch>
            </p:blipFill>
            <p:spPr>
              <a:xfrm>
                <a:off x="10193172" y="4894688"/>
                <a:ext cx="108221" cy="16289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E8C590D-DF8C-0758-D0BE-DFA67279BFE8}"/>
                  </a:ext>
                </a:extLst>
              </p14:cNvPr>
              <p14:cNvContentPartPr/>
              <p14:nvPr/>
            </p14:nvContentPartPr>
            <p14:xfrm>
              <a:off x="7891847" y="5465513"/>
              <a:ext cx="37152" cy="38711"/>
            </p14:xfrm>
          </p:contentPart>
        </mc:Choice>
        <mc:Fallback xmlns="">
          <p:pic>
            <p:nvPicPr>
              <p:cNvPr id="11" name="Ink 10">
                <a:extLst>
                  <a:ext uri="{FF2B5EF4-FFF2-40B4-BE49-F238E27FC236}">
                    <a16:creationId xmlns:a16="http://schemas.microsoft.com/office/drawing/2014/main" id="{AE8C590D-DF8C-0758-D0BE-DFA67279BFE8}"/>
                  </a:ext>
                </a:extLst>
              </p:cNvPr>
              <p:cNvPicPr/>
              <p:nvPr/>
            </p:nvPicPr>
            <p:blipFill>
              <a:blip r:embed="rId11"/>
              <a:stretch>
                <a:fillRect/>
              </a:stretch>
            </p:blipFill>
            <p:spPr>
              <a:xfrm>
                <a:off x="7874156" y="5447756"/>
                <a:ext cx="72181" cy="7387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5D0B1076-B58C-E7A0-82A9-E5FEF8CAE0D4}"/>
                  </a:ext>
                </a:extLst>
              </p14:cNvPr>
              <p14:cNvContentPartPr/>
              <p14:nvPr/>
            </p14:nvContentPartPr>
            <p14:xfrm>
              <a:off x="9369580" y="1297411"/>
              <a:ext cx="89419" cy="29063"/>
            </p14:xfrm>
          </p:contentPart>
        </mc:Choice>
        <mc:Fallback xmlns="">
          <p:pic>
            <p:nvPicPr>
              <p:cNvPr id="12" name="Ink 11">
                <a:extLst>
                  <a:ext uri="{FF2B5EF4-FFF2-40B4-BE49-F238E27FC236}">
                    <a16:creationId xmlns:a16="http://schemas.microsoft.com/office/drawing/2014/main" id="{5D0B1076-B58C-E7A0-82A9-E5FEF8CAE0D4}"/>
                  </a:ext>
                </a:extLst>
              </p:cNvPr>
              <p:cNvPicPr/>
              <p:nvPr/>
            </p:nvPicPr>
            <p:blipFill>
              <a:blip r:embed="rId13"/>
              <a:stretch>
                <a:fillRect/>
              </a:stretch>
            </p:blipFill>
            <p:spPr>
              <a:xfrm>
                <a:off x="9351624" y="1279690"/>
                <a:ext cx="124971" cy="6415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C23804CD-07AF-1ECB-ECAD-24DEB7CF5560}"/>
                  </a:ext>
                </a:extLst>
              </p14:cNvPr>
              <p14:cNvContentPartPr/>
              <p14:nvPr/>
            </p14:nvContentPartPr>
            <p14:xfrm>
              <a:off x="9339766" y="1200662"/>
              <a:ext cx="84710" cy="104337"/>
            </p14:xfrm>
          </p:contentPart>
        </mc:Choice>
        <mc:Fallback xmlns="">
          <p:pic>
            <p:nvPicPr>
              <p:cNvPr id="13" name="Ink 12">
                <a:extLst>
                  <a:ext uri="{FF2B5EF4-FFF2-40B4-BE49-F238E27FC236}">
                    <a16:creationId xmlns:a16="http://schemas.microsoft.com/office/drawing/2014/main" id="{C23804CD-07AF-1ECB-ECAD-24DEB7CF5560}"/>
                  </a:ext>
                </a:extLst>
              </p:cNvPr>
              <p:cNvPicPr/>
              <p:nvPr/>
            </p:nvPicPr>
            <p:blipFill>
              <a:blip r:embed="rId15"/>
              <a:stretch>
                <a:fillRect/>
              </a:stretch>
            </p:blipFill>
            <p:spPr>
              <a:xfrm>
                <a:off x="9321819" y="1182735"/>
                <a:ext cx="120245" cy="13983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2DBE5DC8-CC9E-CF12-01D2-E10C01F9EB9C}"/>
                  </a:ext>
                </a:extLst>
              </p14:cNvPr>
              <p14:cNvContentPartPr/>
              <p14:nvPr/>
            </p14:nvContentPartPr>
            <p14:xfrm>
              <a:off x="9600518" y="1548000"/>
              <a:ext cx="47481" cy="108730"/>
            </p14:xfrm>
          </p:contentPart>
        </mc:Choice>
        <mc:Fallback xmlns="">
          <p:pic>
            <p:nvPicPr>
              <p:cNvPr id="14" name="Ink 13">
                <a:extLst>
                  <a:ext uri="{FF2B5EF4-FFF2-40B4-BE49-F238E27FC236}">
                    <a16:creationId xmlns:a16="http://schemas.microsoft.com/office/drawing/2014/main" id="{2DBE5DC8-CC9E-CF12-01D2-E10C01F9EB9C}"/>
                  </a:ext>
                </a:extLst>
              </p:cNvPr>
              <p:cNvPicPr/>
              <p:nvPr/>
            </p:nvPicPr>
            <p:blipFill>
              <a:blip r:embed="rId17"/>
              <a:stretch>
                <a:fillRect/>
              </a:stretch>
            </p:blipFill>
            <p:spPr>
              <a:xfrm>
                <a:off x="9582668" y="1530058"/>
                <a:ext cx="82824" cy="14425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A4AFFF0C-7568-CDC1-DDF2-13808D9261E8}"/>
                  </a:ext>
                </a:extLst>
              </p14:cNvPr>
              <p14:cNvContentPartPr/>
              <p14:nvPr/>
            </p14:nvContentPartPr>
            <p14:xfrm>
              <a:off x="9553917" y="1582070"/>
              <a:ext cx="94291" cy="64929"/>
            </p14:xfrm>
          </p:contentPart>
        </mc:Choice>
        <mc:Fallback xmlns="">
          <p:pic>
            <p:nvPicPr>
              <p:cNvPr id="15" name="Ink 14">
                <a:extLst>
                  <a:ext uri="{FF2B5EF4-FFF2-40B4-BE49-F238E27FC236}">
                    <a16:creationId xmlns:a16="http://schemas.microsoft.com/office/drawing/2014/main" id="{A4AFFF0C-7568-CDC1-DDF2-13808D9261E8}"/>
                  </a:ext>
                </a:extLst>
              </p:cNvPr>
              <p:cNvPicPr/>
              <p:nvPr/>
            </p:nvPicPr>
            <p:blipFill>
              <a:blip r:embed="rId19"/>
              <a:stretch>
                <a:fillRect/>
              </a:stretch>
            </p:blipFill>
            <p:spPr>
              <a:xfrm>
                <a:off x="9535991" y="1564232"/>
                <a:ext cx="129785" cy="10024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31B9A868-E279-D9EB-D54B-E3A918EC2169}"/>
                  </a:ext>
                </a:extLst>
              </p14:cNvPr>
              <p14:cNvContentPartPr/>
              <p14:nvPr/>
            </p14:nvContentPartPr>
            <p14:xfrm>
              <a:off x="9216000" y="1479434"/>
              <a:ext cx="18142" cy="17999"/>
            </p14:xfrm>
          </p:contentPart>
        </mc:Choice>
        <mc:Fallback xmlns="">
          <p:pic>
            <p:nvPicPr>
              <p:cNvPr id="16" name="Ink 15">
                <a:extLst>
                  <a:ext uri="{FF2B5EF4-FFF2-40B4-BE49-F238E27FC236}">
                    <a16:creationId xmlns:a16="http://schemas.microsoft.com/office/drawing/2014/main" id="{31B9A868-E279-D9EB-D54B-E3A918EC2169}"/>
                  </a:ext>
                </a:extLst>
              </p:cNvPr>
              <p:cNvPicPr/>
              <p:nvPr/>
            </p:nvPicPr>
            <p:blipFill>
              <a:blip r:embed="rId21"/>
              <a:stretch>
                <a:fillRect/>
              </a:stretch>
            </p:blipFill>
            <p:spPr>
              <a:xfrm>
                <a:off x="9198556" y="1438527"/>
                <a:ext cx="52682" cy="9899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25002137-D4BF-7498-E271-F74FD9A980B5}"/>
                  </a:ext>
                </a:extLst>
              </p14:cNvPr>
              <p14:cNvContentPartPr/>
              <p14:nvPr/>
            </p14:nvContentPartPr>
            <p14:xfrm>
              <a:off x="9176931" y="1490023"/>
              <a:ext cx="28971" cy="21502"/>
            </p14:xfrm>
          </p:contentPart>
        </mc:Choice>
        <mc:Fallback xmlns="">
          <p:pic>
            <p:nvPicPr>
              <p:cNvPr id="17" name="Ink 16">
                <a:extLst>
                  <a:ext uri="{FF2B5EF4-FFF2-40B4-BE49-F238E27FC236}">
                    <a16:creationId xmlns:a16="http://schemas.microsoft.com/office/drawing/2014/main" id="{25002137-D4BF-7498-E271-F74FD9A980B5}"/>
                  </a:ext>
                </a:extLst>
              </p:cNvPr>
              <p:cNvPicPr/>
              <p:nvPr/>
            </p:nvPicPr>
            <p:blipFill>
              <a:blip r:embed="rId23"/>
              <a:stretch>
                <a:fillRect/>
              </a:stretch>
            </p:blipFill>
            <p:spPr>
              <a:xfrm>
                <a:off x="9159048" y="1472398"/>
                <a:ext cx="64380" cy="5639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0EBC776-1596-F52C-6B11-746D96350A16}"/>
                  </a:ext>
                </a:extLst>
              </p14:cNvPr>
              <p14:cNvContentPartPr/>
              <p14:nvPr/>
            </p14:nvContentPartPr>
            <p14:xfrm>
              <a:off x="9558000" y="1421999"/>
              <a:ext cx="37472" cy="17999"/>
            </p14:xfrm>
          </p:contentPart>
        </mc:Choice>
        <mc:Fallback xmlns="">
          <p:pic>
            <p:nvPicPr>
              <p:cNvPr id="18" name="Ink 17">
                <a:extLst>
                  <a:ext uri="{FF2B5EF4-FFF2-40B4-BE49-F238E27FC236}">
                    <a16:creationId xmlns:a16="http://schemas.microsoft.com/office/drawing/2014/main" id="{50EBC776-1596-F52C-6B11-746D96350A16}"/>
                  </a:ext>
                </a:extLst>
              </p:cNvPr>
              <p:cNvPicPr/>
              <p:nvPr/>
            </p:nvPicPr>
            <p:blipFill>
              <a:blip r:embed="rId25"/>
              <a:stretch>
                <a:fillRect/>
              </a:stretch>
            </p:blipFill>
            <p:spPr>
              <a:xfrm>
                <a:off x="9540156" y="1387386"/>
                <a:ext cx="72803" cy="8653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88F9EC78-8DBB-4D38-999A-C6B85DD29491}"/>
                  </a:ext>
                </a:extLst>
              </p14:cNvPr>
              <p14:cNvContentPartPr/>
              <p14:nvPr/>
            </p14:nvContentPartPr>
            <p14:xfrm>
              <a:off x="9600965" y="1392965"/>
              <a:ext cx="35566" cy="17999"/>
            </p14:xfrm>
          </p:contentPart>
        </mc:Choice>
        <mc:Fallback xmlns="">
          <p:pic>
            <p:nvPicPr>
              <p:cNvPr id="19" name="Ink 18">
                <a:extLst>
                  <a:ext uri="{FF2B5EF4-FFF2-40B4-BE49-F238E27FC236}">
                    <a16:creationId xmlns:a16="http://schemas.microsoft.com/office/drawing/2014/main" id="{88F9EC78-8DBB-4D38-999A-C6B85DD29491}"/>
                  </a:ext>
                </a:extLst>
              </p:cNvPr>
              <p:cNvPicPr/>
              <p:nvPr/>
            </p:nvPicPr>
            <p:blipFill>
              <a:blip r:embed="rId27"/>
              <a:stretch>
                <a:fillRect/>
              </a:stretch>
            </p:blipFill>
            <p:spPr>
              <a:xfrm>
                <a:off x="9583182" y="1362967"/>
                <a:ext cx="70776" cy="7739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3C9A358C-3A12-0B4B-788B-EAA254ADE347}"/>
                  </a:ext>
                </a:extLst>
              </p14:cNvPr>
              <p14:cNvContentPartPr/>
              <p14:nvPr/>
            </p14:nvContentPartPr>
            <p14:xfrm>
              <a:off x="10771723" y="1338952"/>
              <a:ext cx="28276" cy="40012"/>
            </p14:xfrm>
          </p:contentPart>
        </mc:Choice>
        <mc:Fallback xmlns="">
          <p:pic>
            <p:nvPicPr>
              <p:cNvPr id="20" name="Ink 19">
                <a:extLst>
                  <a:ext uri="{FF2B5EF4-FFF2-40B4-BE49-F238E27FC236}">
                    <a16:creationId xmlns:a16="http://schemas.microsoft.com/office/drawing/2014/main" id="{3C9A358C-3A12-0B4B-788B-EAA254ADE347}"/>
                  </a:ext>
                </a:extLst>
              </p:cNvPr>
              <p:cNvPicPr/>
              <p:nvPr/>
            </p:nvPicPr>
            <p:blipFill>
              <a:blip r:embed="rId29"/>
              <a:stretch>
                <a:fillRect/>
              </a:stretch>
            </p:blipFill>
            <p:spPr>
              <a:xfrm>
                <a:off x="10754050" y="1321089"/>
                <a:ext cx="63268" cy="753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57FB7FD8-1018-55E0-085F-F477403EAB74}"/>
                  </a:ext>
                </a:extLst>
              </p14:cNvPr>
              <p14:cNvContentPartPr/>
              <p14:nvPr/>
            </p14:nvContentPartPr>
            <p14:xfrm>
              <a:off x="10820988" y="1372672"/>
              <a:ext cx="152140" cy="67337"/>
            </p14:xfrm>
          </p:contentPart>
        </mc:Choice>
        <mc:Fallback xmlns="">
          <p:pic>
            <p:nvPicPr>
              <p:cNvPr id="21" name="Ink 20">
                <a:extLst>
                  <a:ext uri="{FF2B5EF4-FFF2-40B4-BE49-F238E27FC236}">
                    <a16:creationId xmlns:a16="http://schemas.microsoft.com/office/drawing/2014/main" id="{57FB7FD8-1018-55E0-085F-F477403EAB74}"/>
                  </a:ext>
                </a:extLst>
              </p:cNvPr>
              <p:cNvPicPr/>
              <p:nvPr/>
            </p:nvPicPr>
            <p:blipFill>
              <a:blip r:embed="rId31"/>
              <a:stretch>
                <a:fillRect/>
              </a:stretch>
            </p:blipFill>
            <p:spPr>
              <a:xfrm>
                <a:off x="10803047" y="1354763"/>
                <a:ext cx="187663" cy="10279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CB684E4F-218F-89F1-4205-2E5CAAF23E37}"/>
                  </a:ext>
                </a:extLst>
              </p14:cNvPr>
              <p14:cNvContentPartPr/>
              <p14:nvPr/>
            </p14:nvContentPartPr>
            <p14:xfrm>
              <a:off x="10989000" y="1455965"/>
              <a:ext cx="17999" cy="92272"/>
            </p14:xfrm>
          </p:contentPart>
        </mc:Choice>
        <mc:Fallback xmlns="">
          <p:pic>
            <p:nvPicPr>
              <p:cNvPr id="22" name="Ink 21">
                <a:extLst>
                  <a:ext uri="{FF2B5EF4-FFF2-40B4-BE49-F238E27FC236}">
                    <a16:creationId xmlns:a16="http://schemas.microsoft.com/office/drawing/2014/main" id="{CB684E4F-218F-89F1-4205-2E5CAAF23E37}"/>
                  </a:ext>
                </a:extLst>
              </p:cNvPr>
              <p:cNvPicPr/>
              <p:nvPr/>
            </p:nvPicPr>
            <p:blipFill>
              <a:blip r:embed="rId33"/>
              <a:stretch>
                <a:fillRect/>
              </a:stretch>
            </p:blipFill>
            <p:spPr>
              <a:xfrm>
                <a:off x="10965924" y="1438013"/>
                <a:ext cx="63689" cy="12781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20919D4C-8326-D17F-E769-B15DE9CC0AD8}"/>
                  </a:ext>
                </a:extLst>
              </p14:cNvPr>
              <p14:cNvContentPartPr/>
              <p14:nvPr/>
            </p14:nvContentPartPr>
            <p14:xfrm>
              <a:off x="10878160" y="848221"/>
              <a:ext cx="56839" cy="114778"/>
            </p14:xfrm>
          </p:contentPart>
        </mc:Choice>
        <mc:Fallback xmlns="">
          <p:pic>
            <p:nvPicPr>
              <p:cNvPr id="23" name="Ink 22">
                <a:extLst>
                  <a:ext uri="{FF2B5EF4-FFF2-40B4-BE49-F238E27FC236}">
                    <a16:creationId xmlns:a16="http://schemas.microsoft.com/office/drawing/2014/main" id="{20919D4C-8326-D17F-E769-B15DE9CC0AD8}"/>
                  </a:ext>
                </a:extLst>
              </p:cNvPr>
              <p:cNvPicPr/>
              <p:nvPr/>
            </p:nvPicPr>
            <p:blipFill>
              <a:blip r:embed="rId35"/>
              <a:stretch>
                <a:fillRect/>
              </a:stretch>
            </p:blipFill>
            <p:spPr>
              <a:xfrm>
                <a:off x="10860286" y="830287"/>
                <a:ext cx="92229" cy="15028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DD9782E1-16D1-062F-8275-6EBC1DA57C11}"/>
                  </a:ext>
                </a:extLst>
              </p14:cNvPr>
              <p14:cNvContentPartPr/>
              <p14:nvPr/>
            </p14:nvContentPartPr>
            <p14:xfrm>
              <a:off x="10940593" y="881493"/>
              <a:ext cx="191827" cy="144506"/>
            </p14:xfrm>
          </p:contentPart>
        </mc:Choice>
        <mc:Fallback xmlns="">
          <p:pic>
            <p:nvPicPr>
              <p:cNvPr id="24" name="Ink 23">
                <a:extLst>
                  <a:ext uri="{FF2B5EF4-FFF2-40B4-BE49-F238E27FC236}">
                    <a16:creationId xmlns:a16="http://schemas.microsoft.com/office/drawing/2014/main" id="{DD9782E1-16D1-062F-8275-6EBC1DA57C11}"/>
                  </a:ext>
                </a:extLst>
              </p:cNvPr>
              <p:cNvPicPr/>
              <p:nvPr/>
            </p:nvPicPr>
            <p:blipFill>
              <a:blip r:embed="rId37"/>
              <a:stretch>
                <a:fillRect/>
              </a:stretch>
            </p:blipFill>
            <p:spPr>
              <a:xfrm>
                <a:off x="10922632" y="863520"/>
                <a:ext cx="227390" cy="18009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7CD5C9F7-D4C3-754D-38C0-57B80E6F6286}"/>
                  </a:ext>
                </a:extLst>
              </p14:cNvPr>
              <p14:cNvContentPartPr/>
              <p14:nvPr/>
            </p14:nvContentPartPr>
            <p14:xfrm>
              <a:off x="11104879" y="1068986"/>
              <a:ext cx="53366" cy="40819"/>
            </p14:xfrm>
          </p:contentPart>
        </mc:Choice>
        <mc:Fallback xmlns="">
          <p:pic>
            <p:nvPicPr>
              <p:cNvPr id="25" name="Ink 24">
                <a:extLst>
                  <a:ext uri="{FF2B5EF4-FFF2-40B4-BE49-F238E27FC236}">
                    <a16:creationId xmlns:a16="http://schemas.microsoft.com/office/drawing/2014/main" id="{7CD5C9F7-D4C3-754D-38C0-57B80E6F6286}"/>
                  </a:ext>
                </a:extLst>
              </p:cNvPr>
              <p:cNvPicPr/>
              <p:nvPr/>
            </p:nvPicPr>
            <p:blipFill>
              <a:blip r:embed="rId39"/>
              <a:stretch>
                <a:fillRect/>
              </a:stretch>
            </p:blipFill>
            <p:spPr>
              <a:xfrm>
                <a:off x="11086971" y="1051239"/>
                <a:ext cx="88824" cy="7595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01130FD3-4A83-459E-A973-F990337E3202}"/>
                  </a:ext>
                </a:extLst>
              </p14:cNvPr>
              <p14:cNvContentPartPr/>
              <p14:nvPr/>
            </p14:nvContentPartPr>
            <p14:xfrm>
              <a:off x="11001400" y="1465890"/>
              <a:ext cx="17999" cy="64109"/>
            </p14:xfrm>
          </p:contentPart>
        </mc:Choice>
        <mc:Fallback xmlns="">
          <p:pic>
            <p:nvPicPr>
              <p:cNvPr id="26" name="Ink 25">
                <a:extLst>
                  <a:ext uri="{FF2B5EF4-FFF2-40B4-BE49-F238E27FC236}">
                    <a16:creationId xmlns:a16="http://schemas.microsoft.com/office/drawing/2014/main" id="{01130FD3-4A83-459E-A973-F990337E3202}"/>
                  </a:ext>
                </a:extLst>
              </p:cNvPr>
              <p:cNvPicPr/>
              <p:nvPr/>
            </p:nvPicPr>
            <p:blipFill>
              <a:blip r:embed="rId41"/>
              <a:stretch>
                <a:fillRect/>
              </a:stretch>
            </p:blipFill>
            <p:spPr>
              <a:xfrm>
                <a:off x="10960493" y="1447982"/>
                <a:ext cx="98995" cy="99566"/>
              </a:xfrm>
              <a:prstGeom prst="rect">
                <a:avLst/>
              </a:prstGeom>
            </p:spPr>
          </p:pic>
        </mc:Fallback>
      </mc:AlternateContent>
      <p:pic>
        <p:nvPicPr>
          <p:cNvPr id="7" name="Picture 6">
            <a:extLst>
              <a:ext uri="{FF2B5EF4-FFF2-40B4-BE49-F238E27FC236}">
                <a16:creationId xmlns:a16="http://schemas.microsoft.com/office/drawing/2014/main" id="{3E89CEF2-A0AA-A6CF-B276-26EEE594EEDC}"/>
              </a:ext>
            </a:extLst>
          </p:cNvPr>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542055" y="2116215"/>
            <a:ext cx="14900367" cy="79170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04308" y="-2461115"/>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17516" y="514483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89713" y="-1990895"/>
            <a:ext cx="6539174" cy="653917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1389" y="1741311"/>
            <a:ext cx="2180089" cy="119310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508370" y="4548278"/>
            <a:ext cx="2180089" cy="1193103"/>
          </a:xfrm>
          <a:prstGeom prst="rect">
            <a:avLst/>
          </a:prstGeom>
        </p:spPr>
      </p:pic>
      <p:sp>
        <p:nvSpPr>
          <p:cNvPr id="8" name="TextBox 8"/>
          <p:cNvSpPr txBox="1"/>
          <p:nvPr/>
        </p:nvSpPr>
        <p:spPr>
          <a:xfrm>
            <a:off x="3927117" y="380088"/>
            <a:ext cx="15034060" cy="1256597"/>
          </a:xfrm>
          <a:prstGeom prst="rect">
            <a:avLst/>
          </a:prstGeom>
        </p:spPr>
        <p:txBody>
          <a:bodyPr lIns="0" tIns="0" rIns="0" bIns="0" rtlCol="0" anchor="t">
            <a:spAutoFit/>
          </a:bodyPr>
          <a:lstStyle/>
          <a:p>
            <a:pPr>
              <a:lnSpc>
                <a:spcPts val="8088"/>
              </a:lnSpc>
            </a:pPr>
            <a:r>
              <a:rPr lang="en-US" sz="9985" dirty="0">
                <a:solidFill>
                  <a:srgbClr val="FFFFFF"/>
                </a:solidFill>
                <a:latin typeface="Telegraf Bold"/>
              </a:rPr>
              <a:t>SEQUENCE DIAGRAM</a:t>
            </a:r>
          </a:p>
        </p:txBody>
      </p:sp>
      <p:pic>
        <p:nvPicPr>
          <p:cNvPr id="10" name="Picture 9">
            <a:extLst>
              <a:ext uri="{FF2B5EF4-FFF2-40B4-BE49-F238E27FC236}">
                <a16:creationId xmlns:a16="http://schemas.microsoft.com/office/drawing/2014/main" id="{831D6141-A41F-285A-A5DB-5DE01BCA80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4800" y="1278692"/>
            <a:ext cx="16054500" cy="83973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80801" y="-1174940"/>
            <a:ext cx="7604615" cy="7604615"/>
          </a:xfrm>
          <a:prstGeom prst="rect">
            <a:avLst/>
          </a:prstGeom>
        </p:spPr>
      </p:pic>
      <p:sp>
        <p:nvSpPr>
          <p:cNvPr id="3" name="TextBox 3"/>
          <p:cNvSpPr txBox="1"/>
          <p:nvPr/>
        </p:nvSpPr>
        <p:spPr>
          <a:xfrm rot="-5400000">
            <a:off x="-2201170" y="4459581"/>
            <a:ext cx="9123329" cy="1367838"/>
          </a:xfrm>
          <a:prstGeom prst="rect">
            <a:avLst/>
          </a:prstGeom>
        </p:spPr>
        <p:txBody>
          <a:bodyPr lIns="0" tIns="0" rIns="0" bIns="0" rtlCol="0" anchor="t">
            <a:spAutoFit/>
          </a:bodyPr>
          <a:lstStyle/>
          <a:p>
            <a:pPr algn="ctr">
              <a:lnSpc>
                <a:spcPts val="8817"/>
              </a:lnSpc>
            </a:pPr>
            <a:r>
              <a:rPr lang="en-US" sz="10885" dirty="0">
                <a:solidFill>
                  <a:srgbClr val="FFFFFF"/>
                </a:solidFill>
                <a:latin typeface="Telegraf Bold"/>
              </a:rPr>
              <a:t>ABSTRACT</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951632" y="5046581"/>
            <a:ext cx="8200815" cy="193837"/>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99756" y="510459"/>
            <a:ext cx="258025" cy="2580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556292" y="5782939"/>
            <a:ext cx="1170081" cy="646736"/>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231045" y="1649628"/>
            <a:ext cx="816820" cy="451479"/>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16558859" y="7561289"/>
            <a:ext cx="1906937" cy="83212"/>
          </a:xfrm>
          <a:prstGeom prst="rect">
            <a:avLst/>
          </a:prstGeom>
        </p:spPr>
      </p:pic>
      <p:sp>
        <p:nvSpPr>
          <p:cNvPr id="9" name="TextBox 9"/>
          <p:cNvSpPr txBox="1"/>
          <p:nvPr/>
        </p:nvSpPr>
        <p:spPr>
          <a:xfrm>
            <a:off x="3647422" y="727520"/>
            <a:ext cx="13547448" cy="7825155"/>
          </a:xfrm>
          <a:prstGeom prst="rect">
            <a:avLst/>
          </a:prstGeom>
        </p:spPr>
        <p:txBody>
          <a:bodyPr wrap="square" lIns="0" tIns="0" rIns="0" bIns="0" rtlCol="0" anchor="t">
            <a:spAutoFit/>
          </a:bodyPr>
          <a:lstStyle/>
          <a:p>
            <a:pPr algn="just">
              <a:lnSpc>
                <a:spcPts val="3400"/>
              </a:lnSpc>
              <a:spcBef>
                <a:spcPct val="0"/>
              </a:spcBef>
            </a:pPr>
            <a:r>
              <a:rPr lang="en-US" sz="2800" dirty="0">
                <a:solidFill>
                  <a:schemeClr val="bg1"/>
                </a:solidFill>
                <a:latin typeface="Muli Extra Light" panose="020B0604020202020204" charset="0"/>
              </a:rPr>
              <a:t>With the help of the online application Agri-Companion, farmers will be able to increase agricultural productivity, minimize soil erosion on cultivated land, use fewer chemicals to produce crops, and make the most of available water resources. The random forest algorithm is used to estimate agricultural productivity and determine product costs using temporal information. The acquired meteorological data has been extensively used to suggest the appropriate crops that the farmers should choose under the given soil and climatic conditions. Due to seasonal climatic variations as well as the importance of essential elements like soil, water, and air, the use of different fertilizers is similarly unpredictable. Agricultural yields are steadily declining in this setting. Offering farmers, a user-friendly recommender system is the problem's answer. A model is presented that takes these issues into account. The suggested methodology enables crop selection based on environmental and economic criteria in an effort to increase crop yields and meet the nation's rising food demand. Variables including rainfall, temperature, humidity, soil nutrients, and soil pH are analyzed and the suggested model forecasts crop production. Farmers are able to detect diseases in their plants and regulate the soil's nutrient level thanks to a web application. The accuracy obtained for the crop detection model is 98.4% and for the disease detection model an accuracy of 99.2% is achieved. </a:t>
            </a:r>
            <a:endParaRPr lang="en-US" sz="2428" dirty="0">
              <a:solidFill>
                <a:schemeClr val="bg1"/>
              </a:solidFill>
              <a:latin typeface="Muli Extra Light"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23234" y="-1238656"/>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015328" y="-1272672"/>
            <a:ext cx="2545344" cy="254534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2237" y="9950686"/>
            <a:ext cx="3472318" cy="3472318"/>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22237" y="9019413"/>
            <a:ext cx="772869" cy="238887"/>
          </a:xfrm>
          <a:prstGeom prst="rect">
            <a:avLst/>
          </a:prstGeom>
        </p:spPr>
      </p:pic>
      <p:grpSp>
        <p:nvGrpSpPr>
          <p:cNvPr id="7" name="Group 7"/>
          <p:cNvGrpSpPr>
            <a:grpSpLocks noChangeAspect="1"/>
          </p:cNvGrpSpPr>
          <p:nvPr/>
        </p:nvGrpSpPr>
        <p:grpSpPr>
          <a:xfrm>
            <a:off x="10789887" y="4003319"/>
            <a:ext cx="7180724" cy="5596161"/>
            <a:chOff x="4368389" y="618738"/>
            <a:chExt cx="11287761" cy="6350000"/>
          </a:xfrm>
        </p:grpSpPr>
        <p:sp>
          <p:nvSpPr>
            <p:cNvPr id="8" name="Freeform 8"/>
            <p:cNvSpPr/>
            <p:nvPr/>
          </p:nvSpPr>
          <p:spPr>
            <a:xfrm>
              <a:off x="4368389" y="618738"/>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8"/>
              <a:stretch>
                <a:fillRect r="-23383"/>
              </a:stretch>
            </a:blipFill>
          </p:spPr>
        </p:sp>
      </p:grpSp>
      <p:sp>
        <p:nvSpPr>
          <p:cNvPr id="9" name="TextBox 9"/>
          <p:cNvSpPr txBox="1"/>
          <p:nvPr/>
        </p:nvSpPr>
        <p:spPr>
          <a:xfrm>
            <a:off x="8955390" y="1796412"/>
            <a:ext cx="8059938" cy="1401789"/>
          </a:xfrm>
          <a:prstGeom prst="rect">
            <a:avLst/>
          </a:prstGeom>
        </p:spPr>
        <p:txBody>
          <a:bodyPr lIns="0" tIns="0" rIns="0" bIns="0" rtlCol="0" anchor="t">
            <a:spAutoFit/>
          </a:bodyPr>
          <a:lstStyle/>
          <a:p>
            <a:pPr algn="r">
              <a:lnSpc>
                <a:spcPts val="5011"/>
              </a:lnSpc>
            </a:pPr>
            <a:r>
              <a:rPr lang="en-US" sz="6186">
                <a:solidFill>
                  <a:srgbClr val="FFFFFF"/>
                </a:solidFill>
                <a:latin typeface="Telegraf Bold"/>
              </a:rPr>
              <a:t>DATA </a:t>
            </a:r>
          </a:p>
          <a:p>
            <a:pPr algn="r">
              <a:lnSpc>
                <a:spcPts val="5011"/>
              </a:lnSpc>
            </a:pPr>
            <a:r>
              <a:rPr lang="en-US" sz="6186">
                <a:solidFill>
                  <a:srgbClr val="FFFFFF"/>
                </a:solidFill>
                <a:latin typeface="Telegraf Bold"/>
              </a:rPr>
              <a:t>COLLECTION</a:t>
            </a:r>
          </a:p>
        </p:txBody>
      </p:sp>
      <p:sp>
        <p:nvSpPr>
          <p:cNvPr id="10" name="TextBox 10"/>
          <p:cNvSpPr txBox="1"/>
          <p:nvPr/>
        </p:nvSpPr>
        <p:spPr>
          <a:xfrm>
            <a:off x="1352539" y="1796412"/>
            <a:ext cx="9437348" cy="5906938"/>
          </a:xfrm>
          <a:prstGeom prst="rect">
            <a:avLst/>
          </a:prstGeom>
        </p:spPr>
        <p:txBody>
          <a:bodyPr wrap="square" lIns="0" tIns="0" rIns="0" bIns="0" rtlCol="0" anchor="t">
            <a:spAutoFit/>
          </a:bodyPr>
          <a:lstStyle/>
          <a:p>
            <a:pPr>
              <a:lnSpc>
                <a:spcPts val="3273"/>
              </a:lnSpc>
            </a:pPr>
            <a:r>
              <a:rPr lang="en-US" sz="2600" dirty="0">
                <a:solidFill>
                  <a:srgbClr val="FFFFFF"/>
                </a:solidFill>
                <a:latin typeface="Telegraf Bold"/>
              </a:rPr>
              <a:t>FOR TRAINING THE CROP PREDICTION MODEL TEMPERATURE, HUMIDITY, PH, RAINFALL ARE USED. IT IS COMBINED ALONG WITH THE DATA SET USED FOR FERTILIZER PREDICTION. FOR FERTILIZER PREDICTION MODEL TRAINING AND TESTING, CUSTOM DATA SETS WITH FIVE FIELDS CROP NAME, NITROGEN, PHOSPHORUS, POTASSIUM, AND PH LEVEL. DATA SETS FOR DISEASE DETECTION MODEL ARE COLLECTED FROM IMAGENET OPEN SOURCE LIBRARY. THE IMAGENET DATASET IS A VERY LARGE COLLECTION OF HUMAN ANNOTATED PHOTOGRAPHS DESIGNED BY ACADEMICS FOR DEVELOPING COMPUTER VISION ALGORITHMS. </a:t>
            </a:r>
          </a:p>
          <a:p>
            <a:pPr>
              <a:lnSpc>
                <a:spcPts val="3273"/>
              </a:lnSpc>
              <a:spcBef>
                <a:spcPct val="0"/>
              </a:spcBef>
            </a:pPr>
            <a:endParaRPr lang="en-US" sz="2600" dirty="0">
              <a:solidFill>
                <a:srgbClr val="FFFFFF"/>
              </a:solidFill>
              <a:latin typeface="Telegraf Bold"/>
            </a:endParaRPr>
          </a:p>
        </p:txBody>
      </p:sp>
      <p:pic>
        <p:nvPicPr>
          <p:cNvPr id="11" name="Picture 11"/>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75634" y="-1086256"/>
            <a:ext cx="7604615" cy="76046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23234" y="-1238656"/>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015328" y="-1272672"/>
            <a:ext cx="2545344" cy="254534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2237" y="9950686"/>
            <a:ext cx="3472318" cy="3472318"/>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22237" y="9019413"/>
            <a:ext cx="772869" cy="238887"/>
          </a:xfrm>
          <a:prstGeom prst="rect">
            <a:avLst/>
          </a:prstGeom>
        </p:spPr>
      </p:pic>
      <p:grpSp>
        <p:nvGrpSpPr>
          <p:cNvPr id="7" name="Group 7"/>
          <p:cNvGrpSpPr>
            <a:grpSpLocks noChangeAspect="1"/>
          </p:cNvGrpSpPr>
          <p:nvPr/>
        </p:nvGrpSpPr>
        <p:grpSpPr>
          <a:xfrm>
            <a:off x="927646" y="2987024"/>
            <a:ext cx="9508260" cy="5596161"/>
            <a:chOff x="511706" y="-494991"/>
            <a:chExt cx="11287761" cy="6350000"/>
          </a:xfrm>
        </p:grpSpPr>
        <p:sp>
          <p:nvSpPr>
            <p:cNvPr id="8" name="Freeform 8"/>
            <p:cNvSpPr/>
            <p:nvPr/>
          </p:nvSpPr>
          <p:spPr>
            <a:xfrm>
              <a:off x="511706" y="-494991"/>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8"/>
              <a:stretch>
                <a:fillRect t="-6400" b="-6400"/>
              </a:stretch>
            </a:blipFill>
          </p:spPr>
        </p:sp>
      </p:grpSp>
      <p:sp>
        <p:nvSpPr>
          <p:cNvPr id="9" name="TextBox 9"/>
          <p:cNvSpPr txBox="1"/>
          <p:nvPr/>
        </p:nvSpPr>
        <p:spPr>
          <a:xfrm>
            <a:off x="1500738" y="1359795"/>
            <a:ext cx="8059938" cy="1401789"/>
          </a:xfrm>
          <a:prstGeom prst="rect">
            <a:avLst/>
          </a:prstGeom>
        </p:spPr>
        <p:txBody>
          <a:bodyPr lIns="0" tIns="0" rIns="0" bIns="0" rtlCol="0" anchor="t">
            <a:spAutoFit/>
          </a:bodyPr>
          <a:lstStyle/>
          <a:p>
            <a:pPr algn="just">
              <a:lnSpc>
                <a:spcPts val="5011"/>
              </a:lnSpc>
            </a:pPr>
            <a:r>
              <a:rPr lang="en-US" sz="6186" dirty="0">
                <a:solidFill>
                  <a:srgbClr val="FFFFFF"/>
                </a:solidFill>
                <a:latin typeface="Telegraf Bold"/>
              </a:rPr>
              <a:t>DATA </a:t>
            </a:r>
          </a:p>
          <a:p>
            <a:pPr algn="just">
              <a:lnSpc>
                <a:spcPts val="5011"/>
              </a:lnSpc>
            </a:pPr>
            <a:r>
              <a:rPr lang="en-US" sz="6186" dirty="0">
                <a:solidFill>
                  <a:srgbClr val="FFFFFF"/>
                </a:solidFill>
                <a:latin typeface="Telegraf Bold"/>
              </a:rPr>
              <a:t>PRE-PROCESSING</a:t>
            </a:r>
          </a:p>
        </p:txBody>
      </p:sp>
      <p:sp>
        <p:nvSpPr>
          <p:cNvPr id="10" name="TextBox 10"/>
          <p:cNvSpPr txBox="1"/>
          <p:nvPr/>
        </p:nvSpPr>
        <p:spPr>
          <a:xfrm>
            <a:off x="10983283" y="2749696"/>
            <a:ext cx="6489133" cy="7176516"/>
          </a:xfrm>
          <a:prstGeom prst="rect">
            <a:avLst/>
          </a:prstGeom>
        </p:spPr>
        <p:txBody>
          <a:bodyPr lIns="0" tIns="0" rIns="0" bIns="0" rtlCol="0" anchor="t">
            <a:spAutoFit/>
          </a:bodyPr>
          <a:lstStyle/>
          <a:p>
            <a:pPr>
              <a:lnSpc>
                <a:spcPts val="3273"/>
              </a:lnSpc>
            </a:pPr>
            <a:r>
              <a:rPr lang="en-US" sz="2600" dirty="0">
                <a:solidFill>
                  <a:srgbClr val="FFFFFF"/>
                </a:solidFill>
                <a:latin typeface="Telegraf Bold"/>
              </a:rPr>
              <a:t>FOR THE CROP PREDICTION MODEL, THE ORIGINAL DATA SET IS COMBINED WITH THE FERTILIZER PREDICTION AND NOISY DATA IS REMOVED AND THEN THE DATA SET IS LABELED. THE PREPROCESSED DATA SET WILL CONTAIN THE FOLLOWING FIELDS. </a:t>
            </a:r>
          </a:p>
          <a:p>
            <a:pPr marL="504772" lvl="1" indent="-252386">
              <a:lnSpc>
                <a:spcPts val="3273"/>
              </a:lnSpc>
              <a:buFont typeface="Arial"/>
              <a:buChar char="•"/>
            </a:pPr>
            <a:r>
              <a:rPr lang="en-US" sz="2600" dirty="0">
                <a:solidFill>
                  <a:srgbClr val="FFFFFF"/>
                </a:solidFill>
                <a:latin typeface="Telegraf Bold"/>
              </a:rPr>
              <a:t>Nitrogen</a:t>
            </a:r>
          </a:p>
          <a:p>
            <a:pPr marL="504772" lvl="1" indent="-252386">
              <a:lnSpc>
                <a:spcPts val="3273"/>
              </a:lnSpc>
              <a:buFont typeface="Arial"/>
              <a:buChar char="•"/>
            </a:pPr>
            <a:r>
              <a:rPr lang="en-US" sz="2600" dirty="0">
                <a:solidFill>
                  <a:srgbClr val="FFFFFF"/>
                </a:solidFill>
                <a:latin typeface="Telegraf Bold"/>
              </a:rPr>
              <a:t>Phosphorus</a:t>
            </a:r>
          </a:p>
          <a:p>
            <a:pPr marL="504772" lvl="1" indent="-252386">
              <a:lnSpc>
                <a:spcPts val="3273"/>
              </a:lnSpc>
              <a:buFont typeface="Arial"/>
              <a:buChar char="•"/>
            </a:pPr>
            <a:r>
              <a:rPr lang="en-US" sz="2600" dirty="0">
                <a:solidFill>
                  <a:srgbClr val="FFFFFF"/>
                </a:solidFill>
                <a:latin typeface="Telegraf Bold"/>
              </a:rPr>
              <a:t>Potassium</a:t>
            </a:r>
          </a:p>
          <a:p>
            <a:pPr marL="504772" lvl="1" indent="-252386">
              <a:lnSpc>
                <a:spcPts val="3273"/>
              </a:lnSpc>
              <a:buFont typeface="Arial"/>
              <a:buChar char="•"/>
            </a:pPr>
            <a:r>
              <a:rPr lang="en-US" sz="2600" dirty="0">
                <a:solidFill>
                  <a:srgbClr val="FFFFFF"/>
                </a:solidFill>
                <a:latin typeface="Telegraf Bold"/>
              </a:rPr>
              <a:t>Temperature</a:t>
            </a:r>
          </a:p>
          <a:p>
            <a:pPr marL="504772" lvl="1" indent="-252386">
              <a:lnSpc>
                <a:spcPts val="3273"/>
              </a:lnSpc>
              <a:buFont typeface="Arial"/>
              <a:buChar char="•"/>
            </a:pPr>
            <a:r>
              <a:rPr lang="en-US" sz="2600" dirty="0">
                <a:solidFill>
                  <a:srgbClr val="FFFFFF"/>
                </a:solidFill>
                <a:latin typeface="Telegraf Bold"/>
              </a:rPr>
              <a:t>Humidity</a:t>
            </a:r>
          </a:p>
          <a:p>
            <a:pPr marL="504772" lvl="1" indent="-252386">
              <a:lnSpc>
                <a:spcPts val="3273"/>
              </a:lnSpc>
              <a:buFont typeface="Arial"/>
              <a:buChar char="•"/>
            </a:pPr>
            <a:r>
              <a:rPr lang="en-US" sz="2600" dirty="0">
                <a:solidFill>
                  <a:srgbClr val="FFFFFF"/>
                </a:solidFill>
                <a:latin typeface="Telegraf Bold"/>
              </a:rPr>
              <a:t>pH</a:t>
            </a:r>
          </a:p>
          <a:p>
            <a:pPr marL="504772" lvl="1" indent="-252386">
              <a:lnSpc>
                <a:spcPts val="3273"/>
              </a:lnSpc>
              <a:buFont typeface="Arial"/>
              <a:buChar char="•"/>
            </a:pPr>
            <a:r>
              <a:rPr lang="en-US" sz="2600" dirty="0">
                <a:solidFill>
                  <a:srgbClr val="FFFFFF"/>
                </a:solidFill>
                <a:latin typeface="Telegraf Bold"/>
              </a:rPr>
              <a:t>Rainfall</a:t>
            </a:r>
          </a:p>
          <a:p>
            <a:pPr marL="504772" lvl="1" indent="-252386">
              <a:lnSpc>
                <a:spcPts val="3273"/>
              </a:lnSpc>
              <a:buFont typeface="Arial"/>
              <a:buChar char="•"/>
            </a:pPr>
            <a:r>
              <a:rPr lang="en-US" sz="2600" dirty="0">
                <a:solidFill>
                  <a:srgbClr val="FFFFFF"/>
                </a:solidFill>
                <a:latin typeface="Telegraf Bold"/>
              </a:rPr>
              <a:t>LABELS</a:t>
            </a:r>
          </a:p>
          <a:p>
            <a:pPr>
              <a:lnSpc>
                <a:spcPts val="3273"/>
              </a:lnSpc>
              <a:spcBef>
                <a:spcPct val="0"/>
              </a:spcBef>
            </a:pPr>
            <a:endParaRPr lang="en-US" sz="2600" dirty="0">
              <a:solidFill>
                <a:srgbClr val="FFFFFF"/>
              </a:solidFill>
              <a:latin typeface="Telegraf Bold"/>
            </a:endParaRPr>
          </a:p>
        </p:txBody>
      </p:sp>
      <p:pic>
        <p:nvPicPr>
          <p:cNvPr id="11" name="Picture 11"/>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27225" y="-1013216"/>
            <a:ext cx="7604615" cy="76046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23234" y="-1238656"/>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015328" y="-1272672"/>
            <a:ext cx="2545344" cy="254534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2237" y="9950686"/>
            <a:ext cx="3472318" cy="3472318"/>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22237" y="9019413"/>
            <a:ext cx="772869" cy="238887"/>
          </a:xfrm>
          <a:prstGeom prst="rect">
            <a:avLst/>
          </a:prstGeom>
        </p:spPr>
      </p:pic>
      <p:grpSp>
        <p:nvGrpSpPr>
          <p:cNvPr id="7" name="Group 7"/>
          <p:cNvGrpSpPr>
            <a:grpSpLocks noChangeAspect="1"/>
          </p:cNvGrpSpPr>
          <p:nvPr/>
        </p:nvGrpSpPr>
        <p:grpSpPr>
          <a:xfrm>
            <a:off x="7890799" y="3423252"/>
            <a:ext cx="9948855" cy="5596161"/>
            <a:chOff x="0" y="0"/>
            <a:chExt cx="11289030" cy="6350000"/>
          </a:xfrm>
        </p:grpSpPr>
        <p:sp>
          <p:nvSpPr>
            <p:cNvPr id="8" name="Freeform 8"/>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8"/>
              <a:stretch>
                <a:fillRect t="-6316" b="-6316"/>
              </a:stretch>
            </a:blipFill>
          </p:spPr>
        </p:sp>
      </p:grpSp>
      <p:sp>
        <p:nvSpPr>
          <p:cNvPr id="9" name="TextBox 9"/>
          <p:cNvSpPr txBox="1"/>
          <p:nvPr/>
        </p:nvSpPr>
        <p:spPr>
          <a:xfrm>
            <a:off x="9199362" y="1728030"/>
            <a:ext cx="8059938" cy="1401789"/>
          </a:xfrm>
          <a:prstGeom prst="rect">
            <a:avLst/>
          </a:prstGeom>
        </p:spPr>
        <p:txBody>
          <a:bodyPr lIns="0" tIns="0" rIns="0" bIns="0" rtlCol="0" anchor="t">
            <a:spAutoFit/>
          </a:bodyPr>
          <a:lstStyle/>
          <a:p>
            <a:pPr algn="r">
              <a:lnSpc>
                <a:spcPts val="5011"/>
              </a:lnSpc>
            </a:pPr>
            <a:r>
              <a:rPr lang="en-US" sz="6186">
                <a:solidFill>
                  <a:srgbClr val="FFFFFF"/>
                </a:solidFill>
                <a:latin typeface="Telegraf Bold"/>
              </a:rPr>
              <a:t>DATA </a:t>
            </a:r>
          </a:p>
          <a:p>
            <a:pPr algn="r">
              <a:lnSpc>
                <a:spcPts val="5011"/>
              </a:lnSpc>
            </a:pPr>
            <a:r>
              <a:rPr lang="en-US" sz="6186">
                <a:solidFill>
                  <a:srgbClr val="FFFFFF"/>
                </a:solidFill>
                <a:latin typeface="Telegraf Bold"/>
              </a:rPr>
              <a:t>PRE-PROCESSING</a:t>
            </a:r>
          </a:p>
        </p:txBody>
      </p:sp>
      <p:sp>
        <p:nvSpPr>
          <p:cNvPr id="10" name="TextBox 10"/>
          <p:cNvSpPr txBox="1"/>
          <p:nvPr/>
        </p:nvSpPr>
        <p:spPr>
          <a:xfrm>
            <a:off x="1028700" y="2517254"/>
            <a:ext cx="6489133" cy="5906938"/>
          </a:xfrm>
          <a:prstGeom prst="rect">
            <a:avLst/>
          </a:prstGeom>
        </p:spPr>
        <p:txBody>
          <a:bodyPr lIns="0" tIns="0" rIns="0" bIns="0" rtlCol="0" anchor="t">
            <a:spAutoFit/>
          </a:bodyPr>
          <a:lstStyle/>
          <a:p>
            <a:pPr>
              <a:lnSpc>
                <a:spcPts val="3273"/>
              </a:lnSpc>
            </a:pPr>
            <a:r>
              <a:rPr lang="en-US" sz="2600" dirty="0">
                <a:solidFill>
                  <a:srgbClr val="FFFFFF"/>
                </a:solidFill>
                <a:latin typeface="Telegraf Bold"/>
              </a:rPr>
              <a:t>FOR FERTILIZER PREDICTION AFTER PREPROCESSING THE DATA, A NEW COLUMN FOR SOIL MOISTURE IS ADDED AND IRRELEVANT AND NOISY DATA ARE REMOVED USING PANDAS. </a:t>
            </a:r>
          </a:p>
          <a:p>
            <a:pPr>
              <a:lnSpc>
                <a:spcPts val="3273"/>
              </a:lnSpc>
            </a:pPr>
            <a:r>
              <a:rPr lang="en-US" sz="2600" dirty="0">
                <a:solidFill>
                  <a:srgbClr val="FFFFFF"/>
                </a:solidFill>
                <a:latin typeface="Telegraf Bold"/>
              </a:rPr>
              <a:t>The preprocessed data set will contain the following fields.</a:t>
            </a:r>
          </a:p>
          <a:p>
            <a:pPr marL="504772" lvl="1" indent="-252386">
              <a:lnSpc>
                <a:spcPts val="3273"/>
              </a:lnSpc>
              <a:buFont typeface="Arial"/>
              <a:buChar char="•"/>
            </a:pPr>
            <a:r>
              <a:rPr lang="en-US" sz="2600" dirty="0">
                <a:solidFill>
                  <a:srgbClr val="FFFFFF"/>
                </a:solidFill>
                <a:latin typeface="Telegraf Bold"/>
              </a:rPr>
              <a:t>Crop</a:t>
            </a:r>
          </a:p>
          <a:p>
            <a:pPr marL="504772" lvl="1" indent="-252386">
              <a:lnSpc>
                <a:spcPts val="3273"/>
              </a:lnSpc>
              <a:buFont typeface="Arial"/>
              <a:buChar char="•"/>
            </a:pPr>
            <a:r>
              <a:rPr lang="en-US" sz="2600" dirty="0">
                <a:solidFill>
                  <a:srgbClr val="FFFFFF"/>
                </a:solidFill>
                <a:latin typeface="Telegraf Bold"/>
              </a:rPr>
              <a:t>Nitrogen</a:t>
            </a:r>
          </a:p>
          <a:p>
            <a:pPr marL="504772" lvl="1" indent="-252386">
              <a:lnSpc>
                <a:spcPts val="3273"/>
              </a:lnSpc>
              <a:buFont typeface="Arial"/>
              <a:buChar char="•"/>
            </a:pPr>
            <a:r>
              <a:rPr lang="en-US" sz="2600" dirty="0">
                <a:solidFill>
                  <a:srgbClr val="FFFFFF"/>
                </a:solidFill>
                <a:latin typeface="Telegraf Bold"/>
              </a:rPr>
              <a:t>Phosphorus</a:t>
            </a:r>
          </a:p>
          <a:p>
            <a:pPr marL="504772" lvl="1" indent="-252386">
              <a:lnSpc>
                <a:spcPts val="3273"/>
              </a:lnSpc>
              <a:buFont typeface="Arial"/>
              <a:buChar char="•"/>
            </a:pPr>
            <a:r>
              <a:rPr lang="en-US" sz="2600" dirty="0">
                <a:solidFill>
                  <a:srgbClr val="FFFFFF"/>
                </a:solidFill>
                <a:latin typeface="Telegraf Bold"/>
              </a:rPr>
              <a:t>Potassium</a:t>
            </a:r>
          </a:p>
          <a:p>
            <a:pPr marL="504772" lvl="1" indent="-252386">
              <a:lnSpc>
                <a:spcPts val="3273"/>
              </a:lnSpc>
              <a:buFont typeface="Arial"/>
              <a:buChar char="•"/>
            </a:pPr>
            <a:r>
              <a:rPr lang="en-US" sz="2600" dirty="0">
                <a:solidFill>
                  <a:srgbClr val="FFFFFF"/>
                </a:solidFill>
                <a:latin typeface="Telegraf Bold"/>
              </a:rPr>
              <a:t>pH value</a:t>
            </a:r>
          </a:p>
          <a:p>
            <a:pPr marL="504772" lvl="1" indent="-252386">
              <a:lnSpc>
                <a:spcPts val="3273"/>
              </a:lnSpc>
              <a:buFont typeface="Arial"/>
              <a:buChar char="•"/>
            </a:pPr>
            <a:r>
              <a:rPr lang="en-US" sz="2600" dirty="0">
                <a:solidFill>
                  <a:srgbClr val="FFFFFF"/>
                </a:solidFill>
                <a:latin typeface="Telegraf Bold"/>
              </a:rPr>
              <a:t>Soil moisture</a:t>
            </a:r>
          </a:p>
          <a:p>
            <a:pPr>
              <a:lnSpc>
                <a:spcPts val="3273"/>
              </a:lnSpc>
              <a:spcBef>
                <a:spcPct val="0"/>
              </a:spcBef>
            </a:pPr>
            <a:endParaRPr lang="en-US" sz="2600" dirty="0">
              <a:solidFill>
                <a:srgbClr val="FFFFFF"/>
              </a:solidFill>
              <a:latin typeface="Telegraf Bold"/>
            </a:endParaRPr>
          </a:p>
        </p:txBody>
      </p:sp>
      <p:pic>
        <p:nvPicPr>
          <p:cNvPr id="11" name="Picture 11"/>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75634" y="-1086256"/>
            <a:ext cx="7604615" cy="76046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23234" y="-1238656"/>
            <a:ext cx="7604615" cy="7604615"/>
          </a:xfrm>
          <a:prstGeom prst="rect">
            <a:avLst/>
          </a:prstGeom>
        </p:spPr>
      </p:pic>
      <p:pic>
        <p:nvPicPr>
          <p:cNvPr id="3" name="Picture 3"/>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015328" y="-1272672"/>
            <a:ext cx="2545344" cy="254534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2237" y="9950686"/>
            <a:ext cx="3472318" cy="3472318"/>
          </a:xfrm>
          <a:prstGeom prst="rect">
            <a:avLst/>
          </a:prstGeom>
        </p:spPr>
      </p:pic>
      <p:sp>
        <p:nvSpPr>
          <p:cNvPr id="6" name="TextBox 6"/>
          <p:cNvSpPr txBox="1"/>
          <p:nvPr/>
        </p:nvSpPr>
        <p:spPr>
          <a:xfrm>
            <a:off x="813999" y="904687"/>
            <a:ext cx="8059938" cy="1401789"/>
          </a:xfrm>
          <a:prstGeom prst="rect">
            <a:avLst/>
          </a:prstGeom>
        </p:spPr>
        <p:txBody>
          <a:bodyPr lIns="0" tIns="0" rIns="0" bIns="0" rtlCol="0" anchor="t">
            <a:spAutoFit/>
          </a:bodyPr>
          <a:lstStyle/>
          <a:p>
            <a:pPr algn="just">
              <a:lnSpc>
                <a:spcPts val="5011"/>
              </a:lnSpc>
            </a:pPr>
            <a:r>
              <a:rPr lang="en-US" sz="6186" dirty="0">
                <a:solidFill>
                  <a:srgbClr val="FFFFFF"/>
                </a:solidFill>
                <a:latin typeface="Telegraf Bold"/>
              </a:rPr>
              <a:t>FEATURE EXTRACTION</a:t>
            </a:r>
          </a:p>
        </p:txBody>
      </p:sp>
      <p:sp>
        <p:nvSpPr>
          <p:cNvPr id="7" name="TextBox 7"/>
          <p:cNvSpPr txBox="1"/>
          <p:nvPr/>
        </p:nvSpPr>
        <p:spPr>
          <a:xfrm>
            <a:off x="921381" y="3050046"/>
            <a:ext cx="6489133" cy="5483745"/>
          </a:xfrm>
          <a:prstGeom prst="rect">
            <a:avLst/>
          </a:prstGeom>
        </p:spPr>
        <p:txBody>
          <a:bodyPr lIns="0" tIns="0" rIns="0" bIns="0" rtlCol="0" anchor="t">
            <a:spAutoFit/>
          </a:bodyPr>
          <a:lstStyle/>
          <a:p>
            <a:pPr>
              <a:lnSpc>
                <a:spcPts val="3273"/>
              </a:lnSpc>
              <a:spcBef>
                <a:spcPct val="0"/>
              </a:spcBef>
            </a:pPr>
            <a:r>
              <a:rPr lang="en-US" sz="2600" dirty="0">
                <a:solidFill>
                  <a:srgbClr val="FFFFFF"/>
                </a:solidFill>
                <a:latin typeface="Telegraf Bold"/>
              </a:rPr>
              <a:t>FOR THE IMAGES, THE TORCHVISION.MODELS.FEATURE_EXTRACTION PACKAGE CONTAINS FEATURE EXTRACTION UTILITIES THAT LETS US TAP INTO OUR MODELS TO ACCESS INTERMEDIATE TRANSFORMATIONS OF OUR INPUTS(IMAGES). THIS IS USED TO CONVERT A PIL IMAGE OR NUMPY ARRAY TO TENSOR. IT CONVERTS A PIL IMAGE OR NUMPY.NDARRAY (H X W X C) IN THE RANGE [0, 255] TO A TORCH.FLOATTENSOR.</a:t>
            </a:r>
          </a:p>
        </p:txBody>
      </p:sp>
      <p:pic>
        <p:nvPicPr>
          <p:cNvPr id="8" name="Picture 8"/>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75634" y="-1086256"/>
            <a:ext cx="7604615" cy="7604615"/>
          </a:xfrm>
          <a:prstGeom prst="rect">
            <a:avLst/>
          </a:prstGeom>
        </p:spPr>
      </p:pic>
      <p:sp>
        <p:nvSpPr>
          <p:cNvPr id="9" name="TextBox 9"/>
          <p:cNvSpPr txBox="1"/>
          <p:nvPr/>
        </p:nvSpPr>
        <p:spPr>
          <a:xfrm>
            <a:off x="10350280" y="954798"/>
            <a:ext cx="8059938" cy="1401789"/>
          </a:xfrm>
          <a:prstGeom prst="rect">
            <a:avLst/>
          </a:prstGeom>
        </p:spPr>
        <p:txBody>
          <a:bodyPr lIns="0" tIns="0" rIns="0" bIns="0" rtlCol="0" anchor="t">
            <a:spAutoFit/>
          </a:bodyPr>
          <a:lstStyle/>
          <a:p>
            <a:pPr>
              <a:lnSpc>
                <a:spcPts val="5011"/>
              </a:lnSpc>
            </a:pPr>
            <a:r>
              <a:rPr lang="en-US" sz="6186" dirty="0">
                <a:solidFill>
                  <a:srgbClr val="FFFFFF"/>
                </a:solidFill>
                <a:latin typeface="Telegraf Bold"/>
              </a:rPr>
              <a:t>MODEL TRAINING AND TESTING</a:t>
            </a:r>
          </a:p>
        </p:txBody>
      </p:sp>
      <p:sp>
        <p:nvSpPr>
          <p:cNvPr id="10" name="TextBox 10"/>
          <p:cNvSpPr txBox="1"/>
          <p:nvPr/>
        </p:nvSpPr>
        <p:spPr>
          <a:xfrm>
            <a:off x="10983282" y="3176137"/>
            <a:ext cx="6489133" cy="5060553"/>
          </a:xfrm>
          <a:prstGeom prst="rect">
            <a:avLst/>
          </a:prstGeom>
        </p:spPr>
        <p:txBody>
          <a:bodyPr lIns="0" tIns="0" rIns="0" bIns="0" rtlCol="0" anchor="t">
            <a:spAutoFit/>
          </a:bodyPr>
          <a:lstStyle/>
          <a:p>
            <a:pPr>
              <a:lnSpc>
                <a:spcPts val="3273"/>
              </a:lnSpc>
            </a:pPr>
            <a:r>
              <a:rPr lang="en-US" sz="2600" dirty="0">
                <a:solidFill>
                  <a:srgbClr val="FFFFFF"/>
                </a:solidFill>
                <a:latin typeface="Telegraf Bold"/>
              </a:rPr>
              <a:t>THE MODEL IS TRAINED AND TESTED. SPLITTING THE DATASET BY 80 % FOR THE TRAINING SET AND 20 % VALIDATION SET. THE ACCURACY OF EACH MODEL IS THEN CALCULATED AND COMPARED USING TESTING DATA TO DISCOVER THE BEST MODEL FOR THE DATASET. A USER INTERFACE IS BUILT WHICH WILL DISPLAY THE PREDICTION USING THE STORED TRAINING DATA.</a:t>
            </a:r>
          </a:p>
          <a:p>
            <a:pPr>
              <a:lnSpc>
                <a:spcPts val="3273"/>
              </a:lnSpc>
              <a:spcBef>
                <a:spcPct val="0"/>
              </a:spcBef>
            </a:pPr>
            <a:endParaRPr lang="en-US" sz="2600" dirty="0">
              <a:solidFill>
                <a:srgbClr val="FFFFFF"/>
              </a:solidFill>
              <a:latin typeface="Telegraf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60504" y="-4725364"/>
            <a:ext cx="7604615" cy="7604615"/>
          </a:xfrm>
          <a:prstGeom prst="rect">
            <a:avLst/>
          </a:prstGeom>
        </p:spPr>
      </p:pic>
      <p:sp>
        <p:nvSpPr>
          <p:cNvPr id="3" name="AutoShape 3"/>
          <p:cNvSpPr/>
          <p:nvPr/>
        </p:nvSpPr>
        <p:spPr>
          <a:xfrm rot="-5400000">
            <a:off x="2312887" y="6753708"/>
            <a:ext cx="12229246" cy="0"/>
          </a:xfrm>
          <a:prstGeom prst="line">
            <a:avLst/>
          </a:prstGeom>
          <a:ln w="9525" cap="flat">
            <a:solidFill>
              <a:srgbClr val="737373"/>
            </a:solidFill>
            <a:prstDash val="solid"/>
            <a:headEnd type="none" w="sm" len="sm"/>
            <a:tailEnd type="none" w="sm" len="sm"/>
          </a:ln>
        </p:spPr>
        <p:txBody>
          <a:bodyPr/>
          <a:lstStyle/>
          <a:p>
            <a:endParaRPr lang="en-IN" dirty="0"/>
          </a:p>
        </p:txBody>
      </p:sp>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4112" y="3971625"/>
            <a:ext cx="7604615" cy="7604615"/>
          </a:xfrm>
          <a:prstGeom prst="rect">
            <a:avLst/>
          </a:prstGeom>
        </p:spPr>
      </p:pic>
      <p:sp>
        <p:nvSpPr>
          <p:cNvPr id="5" name="TextBox 5"/>
          <p:cNvSpPr txBox="1"/>
          <p:nvPr/>
        </p:nvSpPr>
        <p:spPr>
          <a:xfrm>
            <a:off x="360173" y="639085"/>
            <a:ext cx="8906787" cy="2343398"/>
          </a:xfrm>
          <a:prstGeom prst="rect">
            <a:avLst/>
          </a:prstGeom>
        </p:spPr>
        <p:txBody>
          <a:bodyPr lIns="0" tIns="0" rIns="0" bIns="0" rtlCol="0" anchor="t">
            <a:spAutoFit/>
          </a:bodyPr>
          <a:lstStyle/>
          <a:p>
            <a:pPr>
              <a:lnSpc>
                <a:spcPts val="8817"/>
              </a:lnSpc>
            </a:pPr>
            <a:r>
              <a:rPr lang="en-US" sz="10885" dirty="0">
                <a:solidFill>
                  <a:srgbClr val="FFFFFF"/>
                </a:solidFill>
                <a:latin typeface="Telegraf Bold"/>
              </a:rPr>
              <a:t>RESNET9 </a:t>
            </a:r>
          </a:p>
          <a:p>
            <a:pPr>
              <a:lnSpc>
                <a:spcPts val="8817"/>
              </a:lnSpc>
            </a:pPr>
            <a:r>
              <a:rPr lang="en-US" sz="10885" dirty="0">
                <a:solidFill>
                  <a:srgbClr val="FFFFFF"/>
                </a:solidFill>
                <a:latin typeface="Telegraf Bold"/>
              </a:rPr>
              <a:t>OF CNN</a:t>
            </a: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03504" y="8552835"/>
            <a:ext cx="772869" cy="23888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015328" y="9200723"/>
            <a:ext cx="2545344" cy="2545344"/>
          </a:xfrm>
          <a:prstGeom prst="rect">
            <a:avLst/>
          </a:prstGeom>
        </p:spPr>
      </p:pic>
      <p:sp>
        <p:nvSpPr>
          <p:cNvPr id="10" name="TextBox 10"/>
          <p:cNvSpPr txBox="1"/>
          <p:nvPr/>
        </p:nvSpPr>
        <p:spPr>
          <a:xfrm>
            <a:off x="8732859" y="542811"/>
            <a:ext cx="8670306" cy="8541890"/>
          </a:xfrm>
          <a:prstGeom prst="rect">
            <a:avLst/>
          </a:prstGeom>
        </p:spPr>
        <p:txBody>
          <a:bodyPr wrap="square" lIns="0" tIns="0" rIns="0" bIns="0" rtlCol="0" anchor="t">
            <a:spAutoFit/>
          </a:bodyPr>
          <a:lstStyle/>
          <a:p>
            <a:pPr>
              <a:lnSpc>
                <a:spcPts val="2940"/>
              </a:lnSpc>
            </a:pPr>
            <a:r>
              <a:rPr lang="en-IN" sz="2400" dirty="0">
                <a:solidFill>
                  <a:schemeClr val="bg1"/>
                </a:solidFill>
                <a:effectLst/>
                <a:latin typeface="Telegraf Bold" panose="020B0604020202020204" charset="0"/>
                <a:ea typeface="Times New Roman" panose="02020603050405020304" pitchFamily="18" charset="0"/>
              </a:rPr>
              <a:t>ResNet9 works by taking an input image and passing it through a series of layers in the neural network. These layers are designed to extract different features from the image, such as edges, shapes, and textures. The key innovation of ResNet9 is the use of residual connections between layers. These connections allow information to flow directly from one layer to another, bypassing intermediate layers. This helps to prevent the vanishing gradient problem, which can occur when trying to train very deep neural networks. ResNet9 leverages a technique called convolution to extract features from images. </a:t>
            </a:r>
          </a:p>
          <a:p>
            <a:pPr>
              <a:lnSpc>
                <a:spcPts val="2940"/>
              </a:lnSpc>
            </a:pPr>
            <a:endParaRPr lang="en-IN" sz="2400" dirty="0">
              <a:solidFill>
                <a:schemeClr val="bg1"/>
              </a:solidFill>
              <a:latin typeface="Telegraf Bold" panose="020B0604020202020204" charset="0"/>
            </a:endParaRPr>
          </a:p>
          <a:p>
            <a:pPr>
              <a:lnSpc>
                <a:spcPts val="2940"/>
              </a:lnSpc>
            </a:pPr>
            <a:r>
              <a:rPr lang="en-IN" sz="2400" dirty="0">
                <a:solidFill>
                  <a:schemeClr val="bg1"/>
                </a:solidFill>
                <a:effectLst/>
                <a:latin typeface="Telegraf Bold" panose="020B0604020202020204" charset="0"/>
                <a:ea typeface="Times New Roman" panose="02020603050405020304" pitchFamily="18" charset="0"/>
              </a:rPr>
              <a:t>(CNNs) utilize small filters that slide over an input image to detect different features and patterns. The output of each filter is a feature map that emphasizes a specific aspect or component of the image. These feature maps, which represent the input image, visually display where particular features or patterns were identified by the CNN's filters. Later layers in the network then integrate these feature maps to produce more abstract representations of the image, ultimately enabling accurate image classification. </a:t>
            </a:r>
            <a:endParaRPr lang="en-US" sz="2400" dirty="0">
              <a:solidFill>
                <a:schemeClr val="bg1"/>
              </a:solidFill>
              <a:latin typeface="Telegraf Bold" panose="020B0604020202020204" charset="0"/>
            </a:endParaRPr>
          </a:p>
        </p:txBody>
      </p:sp>
      <p:pic>
        <p:nvPicPr>
          <p:cNvPr id="11" name="image9.png">
            <a:extLst>
              <a:ext uri="{FF2B5EF4-FFF2-40B4-BE49-F238E27FC236}">
                <a16:creationId xmlns:a16="http://schemas.microsoft.com/office/drawing/2014/main" id="{12EE5002-E2B3-8944-818C-2181D55A755F}"/>
              </a:ext>
            </a:extLst>
          </p:cNvPr>
          <p:cNvPicPr/>
          <p:nvPr/>
        </p:nvPicPr>
        <p:blipFill>
          <a:blip r:embed="rId8"/>
          <a:srcRect/>
          <a:stretch>
            <a:fillRect/>
          </a:stretch>
        </p:blipFill>
        <p:spPr>
          <a:xfrm>
            <a:off x="443741" y="3378288"/>
            <a:ext cx="7837980" cy="3926230"/>
          </a:xfrm>
          <a:prstGeom prst="rect">
            <a:avLst/>
          </a:prstGeo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60504" y="-4725364"/>
            <a:ext cx="7604615" cy="7604615"/>
          </a:xfrm>
          <a:prstGeom prst="rect">
            <a:avLst/>
          </a:prstGeom>
        </p:spPr>
      </p:pic>
      <p:sp>
        <p:nvSpPr>
          <p:cNvPr id="3" name="AutoShape 3"/>
          <p:cNvSpPr/>
          <p:nvPr/>
        </p:nvSpPr>
        <p:spPr>
          <a:xfrm rot="-5400000">
            <a:off x="3444421" y="6269251"/>
            <a:ext cx="12229246" cy="0"/>
          </a:xfrm>
          <a:prstGeom prst="line">
            <a:avLst/>
          </a:prstGeom>
          <a:ln w="9525" cap="flat">
            <a:solidFill>
              <a:srgbClr val="737373"/>
            </a:solidFill>
            <a:prstDash val="solid"/>
            <a:headEnd type="none" w="sm" len="sm"/>
            <a:tailEnd type="none" w="sm" len="sm"/>
          </a:ln>
        </p:spPr>
        <p:txBody>
          <a:bodyPr/>
          <a:lstStyle/>
          <a:p>
            <a:endParaRPr lang="en-IN" dirty="0"/>
          </a:p>
        </p:txBody>
      </p:sp>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4112" y="3971625"/>
            <a:ext cx="7604615" cy="7604615"/>
          </a:xfrm>
          <a:prstGeom prst="rect">
            <a:avLst/>
          </a:prstGeom>
        </p:spPr>
      </p:pic>
      <p:sp>
        <p:nvSpPr>
          <p:cNvPr id="5" name="TextBox 5"/>
          <p:cNvSpPr txBox="1"/>
          <p:nvPr/>
        </p:nvSpPr>
        <p:spPr>
          <a:xfrm>
            <a:off x="8611724" y="1489362"/>
            <a:ext cx="8906787" cy="2482263"/>
          </a:xfrm>
          <a:prstGeom prst="rect">
            <a:avLst/>
          </a:prstGeom>
        </p:spPr>
        <p:txBody>
          <a:bodyPr lIns="0" tIns="0" rIns="0" bIns="0" rtlCol="0" anchor="t">
            <a:spAutoFit/>
          </a:bodyPr>
          <a:lstStyle/>
          <a:p>
            <a:pPr algn="r">
              <a:lnSpc>
                <a:spcPts val="8817"/>
              </a:lnSpc>
            </a:pPr>
            <a:r>
              <a:rPr lang="en-US" sz="10885">
                <a:solidFill>
                  <a:srgbClr val="FFFFFF"/>
                </a:solidFill>
                <a:latin typeface="Telegraf Bold"/>
              </a:rPr>
              <a:t>RANDOM FOREST</a:t>
            </a: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40960" y="9943528"/>
            <a:ext cx="772869" cy="23888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88756" y="-1272672"/>
            <a:ext cx="2545344" cy="2545344"/>
          </a:xfrm>
          <a:prstGeom prst="rect">
            <a:avLst/>
          </a:prstGeom>
        </p:spPr>
      </p:pic>
      <p:sp>
        <p:nvSpPr>
          <p:cNvPr id="10" name="TextBox 10"/>
          <p:cNvSpPr txBox="1"/>
          <p:nvPr/>
        </p:nvSpPr>
        <p:spPr>
          <a:xfrm>
            <a:off x="897334" y="436916"/>
            <a:ext cx="8162765" cy="9285684"/>
          </a:xfrm>
          <a:prstGeom prst="rect">
            <a:avLst/>
          </a:prstGeom>
        </p:spPr>
        <p:txBody>
          <a:bodyPr wrap="square" lIns="0" tIns="0" rIns="0" bIns="0" rtlCol="0" anchor="t">
            <a:spAutoFit/>
          </a:bodyPr>
          <a:lstStyle/>
          <a:p>
            <a:pPr>
              <a:lnSpc>
                <a:spcPts val="2940"/>
              </a:lnSpc>
            </a:pPr>
            <a:r>
              <a:rPr lang="en-US" sz="2400" dirty="0">
                <a:solidFill>
                  <a:srgbClr val="FFFFFF"/>
                </a:solidFill>
                <a:latin typeface="Telegraf Bold"/>
              </a:rPr>
              <a:t>A RANDOM FOREST ALGORITHM IS A SUPERVISED MACHINE LEARNING ALGORITHM WHICH IS EXTREMELY POPULAR AND IS USED FOR CLASSIFICATION AND REGRESSION PROBLEMS IN MACHINE LEARNING.</a:t>
            </a:r>
          </a:p>
          <a:p>
            <a:pPr>
              <a:lnSpc>
                <a:spcPts val="2940"/>
              </a:lnSpc>
            </a:pPr>
            <a:r>
              <a:rPr lang="en-US" sz="2400" dirty="0">
                <a:solidFill>
                  <a:srgbClr val="FFFFFF"/>
                </a:solidFill>
                <a:latin typeface="Telegraf Bold"/>
              </a:rPr>
              <a:t>The following steps explain the working Random Forest</a:t>
            </a:r>
          </a:p>
          <a:p>
            <a:pPr>
              <a:lnSpc>
                <a:spcPts val="2940"/>
              </a:lnSpc>
            </a:pPr>
            <a:endParaRPr lang="en-US" sz="2400" dirty="0">
              <a:solidFill>
                <a:srgbClr val="FFFFFF"/>
              </a:solidFill>
              <a:latin typeface="Telegraf Bold"/>
            </a:endParaRPr>
          </a:p>
          <a:p>
            <a:pPr>
              <a:lnSpc>
                <a:spcPts val="2940"/>
              </a:lnSpc>
            </a:pPr>
            <a:r>
              <a:rPr lang="en-US" sz="2400" dirty="0">
                <a:solidFill>
                  <a:srgbClr val="FFFFFF"/>
                </a:solidFill>
                <a:latin typeface="Telegraf Bold"/>
              </a:rPr>
              <a:t> Algorithm:</a:t>
            </a:r>
          </a:p>
          <a:p>
            <a:pPr>
              <a:lnSpc>
                <a:spcPts val="2940"/>
              </a:lnSpc>
            </a:pPr>
            <a:endParaRPr lang="en-US" sz="2400" dirty="0">
              <a:solidFill>
                <a:srgbClr val="FFFFFF"/>
              </a:solidFill>
              <a:latin typeface="Telegraf Bold"/>
            </a:endParaRPr>
          </a:p>
          <a:p>
            <a:pPr>
              <a:lnSpc>
                <a:spcPts val="2940"/>
              </a:lnSpc>
            </a:pPr>
            <a:r>
              <a:rPr lang="en-US" sz="2400" dirty="0">
                <a:solidFill>
                  <a:srgbClr val="FFFFFF"/>
                </a:solidFill>
                <a:latin typeface="Telegraf Bold"/>
              </a:rPr>
              <a:t>Step 1: Select random samples from a given data or training set.</a:t>
            </a:r>
          </a:p>
          <a:p>
            <a:pPr>
              <a:lnSpc>
                <a:spcPts val="2940"/>
              </a:lnSpc>
            </a:pPr>
            <a:endParaRPr lang="en-US" sz="2400" dirty="0">
              <a:solidFill>
                <a:srgbClr val="FFFFFF"/>
              </a:solidFill>
              <a:latin typeface="Telegraf Bold"/>
            </a:endParaRPr>
          </a:p>
          <a:p>
            <a:pPr>
              <a:lnSpc>
                <a:spcPts val="2940"/>
              </a:lnSpc>
            </a:pPr>
            <a:r>
              <a:rPr lang="en-US" sz="2400" dirty="0">
                <a:solidFill>
                  <a:srgbClr val="FFFFFF"/>
                </a:solidFill>
                <a:latin typeface="Telegraf Bold"/>
              </a:rPr>
              <a:t>Step 2: This algorithm will construct a decision tree for </a:t>
            </a:r>
          </a:p>
          <a:p>
            <a:pPr>
              <a:lnSpc>
                <a:spcPts val="2940"/>
              </a:lnSpc>
            </a:pPr>
            <a:r>
              <a:rPr lang="en-US" sz="2400" dirty="0">
                <a:solidFill>
                  <a:srgbClr val="FFFFFF"/>
                </a:solidFill>
                <a:latin typeface="Telegraf Bold"/>
              </a:rPr>
              <a:t>every training data.</a:t>
            </a:r>
          </a:p>
          <a:p>
            <a:pPr>
              <a:lnSpc>
                <a:spcPts val="2940"/>
              </a:lnSpc>
            </a:pPr>
            <a:endParaRPr lang="en-US" sz="2400" dirty="0">
              <a:solidFill>
                <a:srgbClr val="FFFFFF"/>
              </a:solidFill>
              <a:latin typeface="Telegraf Bold"/>
            </a:endParaRPr>
          </a:p>
          <a:p>
            <a:pPr>
              <a:lnSpc>
                <a:spcPts val="2940"/>
              </a:lnSpc>
            </a:pPr>
            <a:r>
              <a:rPr lang="en-US" sz="2400" dirty="0">
                <a:solidFill>
                  <a:srgbClr val="FFFFFF"/>
                </a:solidFill>
                <a:latin typeface="Telegraf Bold"/>
              </a:rPr>
              <a:t>Step 3: Voting will take place by averaging the decision tree.</a:t>
            </a:r>
          </a:p>
          <a:p>
            <a:pPr>
              <a:lnSpc>
                <a:spcPts val="2940"/>
              </a:lnSpc>
            </a:pPr>
            <a:endParaRPr lang="en-US" sz="2400" dirty="0">
              <a:solidFill>
                <a:srgbClr val="FFFFFF"/>
              </a:solidFill>
              <a:latin typeface="Telegraf Bold"/>
            </a:endParaRPr>
          </a:p>
          <a:p>
            <a:pPr>
              <a:lnSpc>
                <a:spcPts val="2940"/>
              </a:lnSpc>
            </a:pPr>
            <a:r>
              <a:rPr lang="en-US" sz="2400" dirty="0">
                <a:solidFill>
                  <a:srgbClr val="FFFFFF"/>
                </a:solidFill>
                <a:latin typeface="Telegraf Bold"/>
              </a:rPr>
              <a:t>Step 4: Finally, select the most voted prediction result as the</a:t>
            </a:r>
          </a:p>
          <a:p>
            <a:pPr>
              <a:lnSpc>
                <a:spcPts val="2940"/>
              </a:lnSpc>
            </a:pPr>
            <a:r>
              <a:rPr lang="en-US" sz="2400" dirty="0">
                <a:solidFill>
                  <a:srgbClr val="FFFFFF"/>
                </a:solidFill>
                <a:latin typeface="Telegraf Bold"/>
              </a:rPr>
              <a:t> final prediction result.</a:t>
            </a:r>
          </a:p>
          <a:p>
            <a:pPr>
              <a:lnSpc>
                <a:spcPts val="2940"/>
              </a:lnSpc>
            </a:pPr>
            <a:endParaRPr lang="en-US" sz="2400" dirty="0">
              <a:solidFill>
                <a:srgbClr val="FFFFFF"/>
              </a:solidFill>
              <a:latin typeface="Telegraf Bold"/>
            </a:endParaRPr>
          </a:p>
          <a:p>
            <a:pPr>
              <a:lnSpc>
                <a:spcPts val="2940"/>
              </a:lnSpc>
              <a:spcBef>
                <a:spcPct val="0"/>
              </a:spcBef>
            </a:pPr>
            <a:endParaRPr lang="en-US" sz="2400" dirty="0">
              <a:solidFill>
                <a:srgbClr val="FFFFFF"/>
              </a:solidFill>
              <a:latin typeface="Telegraf Bold"/>
            </a:endParaRPr>
          </a:p>
        </p:txBody>
      </p:sp>
      <p:pic>
        <p:nvPicPr>
          <p:cNvPr id="11" name="Picture 10">
            <a:extLst>
              <a:ext uri="{FF2B5EF4-FFF2-40B4-BE49-F238E27FC236}">
                <a16:creationId xmlns:a16="http://schemas.microsoft.com/office/drawing/2014/main" id="{4C60218E-1077-681F-E209-B0FC260C35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0960" y="3709898"/>
            <a:ext cx="7994699" cy="5980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5" name="Group 5"/>
          <p:cNvGrpSpPr>
            <a:grpSpLocks noChangeAspect="1"/>
          </p:cNvGrpSpPr>
          <p:nvPr/>
        </p:nvGrpSpPr>
        <p:grpSpPr>
          <a:xfrm rot="-4791793">
            <a:off x="14555818" y="-1281993"/>
            <a:ext cx="4154818" cy="5246370"/>
            <a:chOff x="0" y="0"/>
            <a:chExt cx="2745740" cy="3467100"/>
          </a:xfrm>
        </p:grpSpPr>
        <p:sp>
          <p:nvSpPr>
            <p:cNvPr id="6" name="Freeform 6"/>
            <p:cNvSpPr/>
            <p:nvPr/>
          </p:nvSpPr>
          <p:spPr>
            <a:xfrm>
              <a:off x="0" y="0"/>
              <a:ext cx="2745740" cy="3468370"/>
            </a:xfrm>
            <a:custGeom>
              <a:avLst/>
              <a:gdLst/>
              <a:ahLst/>
              <a:cxnLst/>
              <a:rect l="l" t="t" r="r" b="b"/>
              <a:pathLst>
                <a:path w="2745740" h="346837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2"/>
              <a:stretch>
                <a:fillRect l="-13159" r="-13159"/>
              </a:stretch>
            </a:blipFill>
          </p:spPr>
        </p:sp>
      </p:grpSp>
      <p:pic>
        <p:nvPicPr>
          <p:cNvPr id="2" name="Picture 2"/>
          <p:cNvPicPr>
            <a:picLocks noChangeAspect="1"/>
          </p:cNvPicPr>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336930" y="1341192"/>
            <a:ext cx="7604615" cy="760461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9181" y="10049841"/>
            <a:ext cx="19043543" cy="588619"/>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8049193" y="-657896"/>
            <a:ext cx="2180089" cy="1193103"/>
          </a:xfrm>
          <a:prstGeom prst="rect">
            <a:avLst/>
          </a:prstGeom>
        </p:spPr>
      </p:pic>
      <p:sp>
        <p:nvSpPr>
          <p:cNvPr id="10" name="TextBox 10"/>
          <p:cNvSpPr txBox="1"/>
          <p:nvPr/>
        </p:nvSpPr>
        <p:spPr>
          <a:xfrm rot="5400000">
            <a:off x="12316835" y="4575585"/>
            <a:ext cx="8942479" cy="1135831"/>
          </a:xfrm>
          <a:prstGeom prst="rect">
            <a:avLst/>
          </a:prstGeom>
        </p:spPr>
        <p:txBody>
          <a:bodyPr lIns="0" tIns="0" rIns="0" bIns="0" rtlCol="0" anchor="t">
            <a:spAutoFit/>
          </a:bodyPr>
          <a:lstStyle/>
          <a:p>
            <a:pPr algn="ctr">
              <a:lnSpc>
                <a:spcPts val="7359"/>
              </a:lnSpc>
            </a:pPr>
            <a:r>
              <a:rPr lang="en-US" sz="9086" dirty="0">
                <a:solidFill>
                  <a:srgbClr val="FFFFFF"/>
                </a:solidFill>
                <a:latin typeface="Telegraf Bold"/>
              </a:rPr>
              <a:t>INPUT DESIGN</a:t>
            </a:r>
          </a:p>
        </p:txBody>
      </p:sp>
      <p:grpSp>
        <p:nvGrpSpPr>
          <p:cNvPr id="7" name="Group 7"/>
          <p:cNvGrpSpPr>
            <a:grpSpLocks noChangeAspect="1"/>
          </p:cNvGrpSpPr>
          <p:nvPr/>
        </p:nvGrpSpPr>
        <p:grpSpPr>
          <a:xfrm rot="-4791793">
            <a:off x="-99618" y="7663815"/>
            <a:ext cx="4154818" cy="5246370"/>
            <a:chOff x="0" y="0"/>
            <a:chExt cx="2745740" cy="3467100"/>
          </a:xfrm>
        </p:grpSpPr>
        <p:sp>
          <p:nvSpPr>
            <p:cNvPr id="8" name="Freeform 8"/>
            <p:cNvSpPr/>
            <p:nvPr/>
          </p:nvSpPr>
          <p:spPr>
            <a:xfrm>
              <a:off x="0" y="0"/>
              <a:ext cx="2745740" cy="3468370"/>
            </a:xfrm>
            <a:custGeom>
              <a:avLst/>
              <a:gdLst/>
              <a:ahLst/>
              <a:cxnLst/>
              <a:rect l="l" t="t" r="r" b="b"/>
              <a:pathLst>
                <a:path w="2745740" h="346837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2"/>
              <a:stretch>
                <a:fillRect l="-13159" r="-13159"/>
              </a:stretch>
            </a:blipFill>
          </p:spPr>
        </p:sp>
      </p:grpSp>
      <p:pic>
        <p:nvPicPr>
          <p:cNvPr id="9" name="Picture 9"/>
          <p:cNvPicPr>
            <a:picLocks noChangeAspect="1"/>
          </p:cNvPicPr>
          <p:nvPr/>
        </p:nvPicPr>
        <p:blipFill>
          <a:blip r:embed="rId9"/>
          <a:srcRect l="3194" r="5986"/>
          <a:stretch>
            <a:fillRect/>
          </a:stretch>
        </p:blipFill>
        <p:spPr>
          <a:xfrm>
            <a:off x="1098759" y="672261"/>
            <a:ext cx="13482093" cy="829202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80211" y="1028700"/>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9181" y="10049841"/>
            <a:ext cx="19043543" cy="58861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8049193" y="-657896"/>
            <a:ext cx="2180089" cy="1193103"/>
          </a:xfrm>
          <a:prstGeom prst="rect">
            <a:avLst/>
          </a:prstGeom>
        </p:spPr>
      </p:pic>
      <p:grpSp>
        <p:nvGrpSpPr>
          <p:cNvPr id="5" name="Group 5"/>
          <p:cNvGrpSpPr>
            <a:grpSpLocks noChangeAspect="1"/>
          </p:cNvGrpSpPr>
          <p:nvPr/>
        </p:nvGrpSpPr>
        <p:grpSpPr>
          <a:xfrm rot="-2507551">
            <a:off x="-1048709" y="-1281993"/>
            <a:ext cx="4154818" cy="5246370"/>
            <a:chOff x="0" y="0"/>
            <a:chExt cx="2745740" cy="3467100"/>
          </a:xfrm>
        </p:grpSpPr>
        <p:sp>
          <p:nvSpPr>
            <p:cNvPr id="6" name="Freeform 6"/>
            <p:cNvSpPr/>
            <p:nvPr/>
          </p:nvSpPr>
          <p:spPr>
            <a:xfrm>
              <a:off x="0" y="0"/>
              <a:ext cx="2745740" cy="3468370"/>
            </a:xfrm>
            <a:custGeom>
              <a:avLst/>
              <a:gdLst/>
              <a:ahLst/>
              <a:cxnLst/>
              <a:rect l="l" t="t" r="r" b="b"/>
              <a:pathLst>
                <a:path w="2745740" h="346837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8"/>
              <a:stretch>
                <a:fillRect l="-13159" r="-13159"/>
              </a:stretch>
            </a:blipFill>
          </p:spPr>
        </p:sp>
      </p:grpSp>
      <p:grpSp>
        <p:nvGrpSpPr>
          <p:cNvPr id="7" name="Group 7"/>
          <p:cNvGrpSpPr>
            <a:grpSpLocks noChangeAspect="1"/>
          </p:cNvGrpSpPr>
          <p:nvPr/>
        </p:nvGrpSpPr>
        <p:grpSpPr>
          <a:xfrm rot="7229941">
            <a:off x="16210591" y="7426656"/>
            <a:ext cx="4154818" cy="5246370"/>
            <a:chOff x="0" y="0"/>
            <a:chExt cx="2745740" cy="3467100"/>
          </a:xfrm>
        </p:grpSpPr>
        <p:sp>
          <p:nvSpPr>
            <p:cNvPr id="8" name="Freeform 8"/>
            <p:cNvSpPr/>
            <p:nvPr/>
          </p:nvSpPr>
          <p:spPr>
            <a:xfrm>
              <a:off x="0" y="0"/>
              <a:ext cx="2745740" cy="3468370"/>
            </a:xfrm>
            <a:custGeom>
              <a:avLst/>
              <a:gdLst/>
              <a:ahLst/>
              <a:cxnLst/>
              <a:rect l="l" t="t" r="r" b="b"/>
              <a:pathLst>
                <a:path w="2745740" h="346837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8"/>
              <a:stretch>
                <a:fillRect l="-13159" r="-13159"/>
              </a:stretch>
            </a:blipFill>
          </p:spPr>
        </p:sp>
      </p:grpSp>
      <p:pic>
        <p:nvPicPr>
          <p:cNvPr id="9" name="Picture 9"/>
          <p:cNvPicPr>
            <a:picLocks noChangeAspect="1"/>
          </p:cNvPicPr>
          <p:nvPr/>
        </p:nvPicPr>
        <p:blipFill>
          <a:blip r:embed="rId9"/>
          <a:srcRect/>
          <a:stretch>
            <a:fillRect/>
          </a:stretch>
        </p:blipFill>
        <p:spPr>
          <a:xfrm>
            <a:off x="1574348" y="1523200"/>
            <a:ext cx="6968338" cy="7351742"/>
          </a:xfrm>
          <a:prstGeom prst="rect">
            <a:avLst/>
          </a:prstGeom>
        </p:spPr>
      </p:pic>
      <p:sp>
        <p:nvSpPr>
          <p:cNvPr id="10" name="TextBox 10"/>
          <p:cNvSpPr txBox="1"/>
          <p:nvPr/>
        </p:nvSpPr>
        <p:spPr>
          <a:xfrm rot="-5400000">
            <a:off x="-3318715" y="4575585"/>
            <a:ext cx="8942479" cy="1135831"/>
          </a:xfrm>
          <a:prstGeom prst="rect">
            <a:avLst/>
          </a:prstGeom>
        </p:spPr>
        <p:txBody>
          <a:bodyPr lIns="0" tIns="0" rIns="0" bIns="0" rtlCol="0" anchor="t">
            <a:spAutoFit/>
          </a:bodyPr>
          <a:lstStyle/>
          <a:p>
            <a:pPr algn="ctr">
              <a:lnSpc>
                <a:spcPts val="7359"/>
              </a:lnSpc>
            </a:pPr>
            <a:r>
              <a:rPr lang="en-US" sz="9086">
                <a:solidFill>
                  <a:srgbClr val="FFFFFF"/>
                </a:solidFill>
                <a:latin typeface="Telegraf Bold"/>
              </a:rPr>
              <a:t>INPUT DESIGN</a:t>
            </a:r>
          </a:p>
        </p:txBody>
      </p:sp>
      <p:pic>
        <p:nvPicPr>
          <p:cNvPr id="11" name="Picture 9">
            <a:extLst>
              <a:ext uri="{FF2B5EF4-FFF2-40B4-BE49-F238E27FC236}">
                <a16:creationId xmlns:a16="http://schemas.microsoft.com/office/drawing/2014/main" id="{8EBC7782-6B30-2FEF-773D-A35F0F14500F}"/>
              </a:ext>
            </a:extLst>
          </p:cNvPr>
          <p:cNvPicPr>
            <a:picLocks noChangeAspect="1"/>
          </p:cNvPicPr>
          <p:nvPr/>
        </p:nvPicPr>
        <p:blipFill>
          <a:blip r:embed="rId10"/>
          <a:srcRect/>
          <a:stretch>
            <a:fillRect/>
          </a:stretch>
        </p:blipFill>
        <p:spPr>
          <a:xfrm>
            <a:off x="8904291" y="1505057"/>
            <a:ext cx="7809361" cy="657911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9181" y="10049841"/>
            <a:ext cx="19043543" cy="58861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8049193" y="-657896"/>
            <a:ext cx="2180089" cy="1193103"/>
          </a:xfrm>
          <a:prstGeom prst="rect">
            <a:avLst/>
          </a:prstGeom>
        </p:spPr>
      </p:pic>
      <p:grpSp>
        <p:nvGrpSpPr>
          <p:cNvPr id="5" name="Group 5"/>
          <p:cNvGrpSpPr>
            <a:grpSpLocks noChangeAspect="1"/>
          </p:cNvGrpSpPr>
          <p:nvPr/>
        </p:nvGrpSpPr>
        <p:grpSpPr>
          <a:xfrm rot="-2507551">
            <a:off x="-1048709" y="-1281993"/>
            <a:ext cx="4154818" cy="5246370"/>
            <a:chOff x="0" y="0"/>
            <a:chExt cx="2745740" cy="3467100"/>
          </a:xfrm>
        </p:grpSpPr>
        <p:sp>
          <p:nvSpPr>
            <p:cNvPr id="6" name="Freeform 6"/>
            <p:cNvSpPr/>
            <p:nvPr/>
          </p:nvSpPr>
          <p:spPr>
            <a:xfrm>
              <a:off x="0" y="0"/>
              <a:ext cx="2745740" cy="3468370"/>
            </a:xfrm>
            <a:custGeom>
              <a:avLst/>
              <a:gdLst/>
              <a:ahLst/>
              <a:cxnLst/>
              <a:rect l="l" t="t" r="r" b="b"/>
              <a:pathLst>
                <a:path w="2745740" h="346837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6"/>
              <a:stretch>
                <a:fillRect l="-13159" r="-13159"/>
              </a:stretch>
            </a:blipFill>
          </p:spPr>
        </p:sp>
      </p:grpSp>
      <p:grpSp>
        <p:nvGrpSpPr>
          <p:cNvPr id="7" name="Group 7"/>
          <p:cNvGrpSpPr>
            <a:grpSpLocks noChangeAspect="1"/>
          </p:cNvGrpSpPr>
          <p:nvPr/>
        </p:nvGrpSpPr>
        <p:grpSpPr>
          <a:xfrm rot="7229941">
            <a:off x="16210591" y="7426656"/>
            <a:ext cx="4154818" cy="5246370"/>
            <a:chOff x="0" y="0"/>
            <a:chExt cx="2745740" cy="3467100"/>
          </a:xfrm>
        </p:grpSpPr>
        <p:sp>
          <p:nvSpPr>
            <p:cNvPr id="8" name="Freeform 8"/>
            <p:cNvSpPr/>
            <p:nvPr/>
          </p:nvSpPr>
          <p:spPr>
            <a:xfrm>
              <a:off x="0" y="0"/>
              <a:ext cx="2745740" cy="3468370"/>
            </a:xfrm>
            <a:custGeom>
              <a:avLst/>
              <a:gdLst/>
              <a:ahLst/>
              <a:cxnLst/>
              <a:rect l="l" t="t" r="r" b="b"/>
              <a:pathLst>
                <a:path w="2745740" h="346837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6"/>
              <a:stretch>
                <a:fillRect l="-13159" r="-13159"/>
              </a:stretch>
            </a:blipFill>
          </p:spPr>
        </p:sp>
      </p:grpSp>
      <p:sp>
        <p:nvSpPr>
          <p:cNvPr id="10" name="TextBox 10"/>
          <p:cNvSpPr txBox="1"/>
          <p:nvPr/>
        </p:nvSpPr>
        <p:spPr>
          <a:xfrm rot="-5400000">
            <a:off x="-3318715" y="4575585"/>
            <a:ext cx="8942479" cy="1135831"/>
          </a:xfrm>
          <a:prstGeom prst="rect">
            <a:avLst/>
          </a:prstGeom>
        </p:spPr>
        <p:txBody>
          <a:bodyPr lIns="0" tIns="0" rIns="0" bIns="0" rtlCol="0" anchor="t">
            <a:spAutoFit/>
          </a:bodyPr>
          <a:lstStyle/>
          <a:p>
            <a:pPr algn="ctr">
              <a:lnSpc>
                <a:spcPts val="7359"/>
              </a:lnSpc>
            </a:pPr>
            <a:r>
              <a:rPr lang="en-US" sz="9086">
                <a:solidFill>
                  <a:srgbClr val="FFFFFF"/>
                </a:solidFill>
                <a:latin typeface="Telegraf Bold"/>
              </a:rPr>
              <a:t>INPUT DESIGN</a:t>
            </a:r>
          </a:p>
        </p:txBody>
      </p:sp>
      <p:pic>
        <p:nvPicPr>
          <p:cNvPr id="2" name="Picture 2"/>
          <p:cNvPicPr>
            <a:picLocks noChangeAspect="1"/>
          </p:cNvPicPr>
          <p:nvPr/>
        </p:nvPicPr>
        <p:blipFill>
          <a:blip r:embed="rId7">
            <a:alphaModFix amt="1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556" y="-543909"/>
            <a:ext cx="7604615" cy="7604615"/>
          </a:xfrm>
          <a:prstGeom prst="rect">
            <a:avLst/>
          </a:prstGeom>
        </p:spPr>
      </p:pic>
      <p:pic>
        <p:nvPicPr>
          <p:cNvPr id="9" name="Picture 9"/>
          <p:cNvPicPr>
            <a:picLocks noChangeAspect="1"/>
          </p:cNvPicPr>
          <p:nvPr/>
        </p:nvPicPr>
        <p:blipFill>
          <a:blip r:embed="rId9"/>
          <a:srcRect/>
          <a:stretch>
            <a:fillRect/>
          </a:stretch>
        </p:blipFill>
        <p:spPr>
          <a:xfrm>
            <a:off x="1848332" y="1136960"/>
            <a:ext cx="6853353" cy="7351742"/>
          </a:xfrm>
          <a:prstGeom prst="rect">
            <a:avLst/>
          </a:prstGeom>
        </p:spPr>
      </p:pic>
      <p:pic>
        <p:nvPicPr>
          <p:cNvPr id="11" name="Picture 9">
            <a:extLst>
              <a:ext uri="{FF2B5EF4-FFF2-40B4-BE49-F238E27FC236}">
                <a16:creationId xmlns:a16="http://schemas.microsoft.com/office/drawing/2014/main" id="{AFD78449-AB50-D617-8A4E-8A3A7076B46D}"/>
              </a:ext>
            </a:extLst>
          </p:cNvPr>
          <p:cNvPicPr>
            <a:picLocks noChangeAspect="1"/>
          </p:cNvPicPr>
          <p:nvPr/>
        </p:nvPicPr>
        <p:blipFill>
          <a:blip r:embed="rId10"/>
          <a:srcRect/>
          <a:stretch>
            <a:fillRect/>
          </a:stretch>
        </p:blipFill>
        <p:spPr>
          <a:xfrm>
            <a:off x="10102415" y="1216947"/>
            <a:ext cx="6768980" cy="759243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17193" y="1177591"/>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9181" y="10049841"/>
            <a:ext cx="19043543" cy="58861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8049193" y="-657896"/>
            <a:ext cx="2180089" cy="1193103"/>
          </a:xfrm>
          <a:prstGeom prst="rect">
            <a:avLst/>
          </a:prstGeom>
        </p:spPr>
      </p:pic>
      <p:grpSp>
        <p:nvGrpSpPr>
          <p:cNvPr id="5" name="Group 5"/>
          <p:cNvGrpSpPr>
            <a:grpSpLocks noChangeAspect="1"/>
          </p:cNvGrpSpPr>
          <p:nvPr/>
        </p:nvGrpSpPr>
        <p:grpSpPr>
          <a:xfrm rot="-2507551">
            <a:off x="-1048709" y="-1281993"/>
            <a:ext cx="4154818" cy="5246370"/>
            <a:chOff x="0" y="0"/>
            <a:chExt cx="2745740" cy="3467100"/>
          </a:xfrm>
        </p:grpSpPr>
        <p:sp>
          <p:nvSpPr>
            <p:cNvPr id="6" name="Freeform 6"/>
            <p:cNvSpPr/>
            <p:nvPr/>
          </p:nvSpPr>
          <p:spPr>
            <a:xfrm>
              <a:off x="0" y="0"/>
              <a:ext cx="2745740" cy="3468370"/>
            </a:xfrm>
            <a:custGeom>
              <a:avLst/>
              <a:gdLst/>
              <a:ahLst/>
              <a:cxnLst/>
              <a:rect l="l" t="t" r="r" b="b"/>
              <a:pathLst>
                <a:path w="2745740" h="346837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8"/>
              <a:stretch>
                <a:fillRect l="-13159" r="-13159"/>
              </a:stretch>
            </a:blipFill>
          </p:spPr>
        </p:sp>
      </p:grpSp>
      <p:grpSp>
        <p:nvGrpSpPr>
          <p:cNvPr id="7" name="Group 7"/>
          <p:cNvGrpSpPr>
            <a:grpSpLocks noChangeAspect="1"/>
          </p:cNvGrpSpPr>
          <p:nvPr/>
        </p:nvGrpSpPr>
        <p:grpSpPr>
          <a:xfrm rot="7229941">
            <a:off x="16210591" y="7426656"/>
            <a:ext cx="4154818" cy="5246370"/>
            <a:chOff x="0" y="0"/>
            <a:chExt cx="2745740" cy="3467100"/>
          </a:xfrm>
        </p:grpSpPr>
        <p:sp>
          <p:nvSpPr>
            <p:cNvPr id="8" name="Freeform 8"/>
            <p:cNvSpPr/>
            <p:nvPr/>
          </p:nvSpPr>
          <p:spPr>
            <a:xfrm>
              <a:off x="0" y="0"/>
              <a:ext cx="2745740" cy="3468370"/>
            </a:xfrm>
            <a:custGeom>
              <a:avLst/>
              <a:gdLst/>
              <a:ahLst/>
              <a:cxnLst/>
              <a:rect l="l" t="t" r="r" b="b"/>
              <a:pathLst>
                <a:path w="2745740" h="346837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8"/>
              <a:stretch>
                <a:fillRect l="-13159" r="-13159"/>
              </a:stretch>
            </a:blipFill>
          </p:spPr>
        </p:sp>
      </p:grpSp>
      <p:sp>
        <p:nvSpPr>
          <p:cNvPr id="10" name="TextBox 10"/>
          <p:cNvSpPr txBox="1"/>
          <p:nvPr/>
        </p:nvSpPr>
        <p:spPr>
          <a:xfrm rot="-5400000">
            <a:off x="-3318715" y="4575585"/>
            <a:ext cx="8942479" cy="1135831"/>
          </a:xfrm>
          <a:prstGeom prst="rect">
            <a:avLst/>
          </a:prstGeom>
        </p:spPr>
        <p:txBody>
          <a:bodyPr lIns="0" tIns="0" rIns="0" bIns="0" rtlCol="0" anchor="t">
            <a:spAutoFit/>
          </a:bodyPr>
          <a:lstStyle/>
          <a:p>
            <a:pPr algn="ctr">
              <a:lnSpc>
                <a:spcPts val="7359"/>
              </a:lnSpc>
            </a:pPr>
            <a:r>
              <a:rPr lang="en-US" sz="9086">
                <a:solidFill>
                  <a:srgbClr val="FFFFFF"/>
                </a:solidFill>
                <a:latin typeface="Telegraf Bold"/>
              </a:rPr>
              <a:t>INPUT DESIGN</a:t>
            </a:r>
          </a:p>
        </p:txBody>
      </p:sp>
      <p:pic>
        <p:nvPicPr>
          <p:cNvPr id="9" name="Picture 9"/>
          <p:cNvPicPr>
            <a:picLocks noChangeAspect="1"/>
          </p:cNvPicPr>
          <p:nvPr/>
        </p:nvPicPr>
        <p:blipFill>
          <a:blip r:embed="rId9"/>
          <a:srcRect/>
          <a:stretch>
            <a:fillRect/>
          </a:stretch>
        </p:blipFill>
        <p:spPr>
          <a:xfrm>
            <a:off x="1885531" y="1316532"/>
            <a:ext cx="7333970" cy="7326735"/>
          </a:xfrm>
          <a:prstGeom prst="rect">
            <a:avLst/>
          </a:prstGeom>
        </p:spPr>
      </p:pic>
      <p:pic>
        <p:nvPicPr>
          <p:cNvPr id="11" name="Picture 9">
            <a:extLst>
              <a:ext uri="{FF2B5EF4-FFF2-40B4-BE49-F238E27FC236}">
                <a16:creationId xmlns:a16="http://schemas.microsoft.com/office/drawing/2014/main" id="{5DB61EC7-51AB-01C9-B237-D4CB4E179579}"/>
              </a:ext>
            </a:extLst>
          </p:cNvPr>
          <p:cNvPicPr>
            <a:picLocks noChangeAspect="1"/>
          </p:cNvPicPr>
          <p:nvPr/>
        </p:nvPicPr>
        <p:blipFill>
          <a:blip r:embed="rId10"/>
          <a:srcRect/>
          <a:stretch>
            <a:fillRect/>
          </a:stretch>
        </p:blipFill>
        <p:spPr>
          <a:xfrm>
            <a:off x="9813149" y="1353498"/>
            <a:ext cx="7058246" cy="74287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5259" y="-2773608"/>
            <a:ext cx="7604615" cy="7604615"/>
          </a:xfrm>
          <a:prstGeom prst="rect">
            <a:avLst/>
          </a:prstGeom>
        </p:spPr>
      </p:pic>
      <p:grpSp>
        <p:nvGrpSpPr>
          <p:cNvPr id="3" name="Group 3"/>
          <p:cNvGrpSpPr>
            <a:grpSpLocks noChangeAspect="1"/>
          </p:cNvGrpSpPr>
          <p:nvPr/>
        </p:nvGrpSpPr>
        <p:grpSpPr>
          <a:xfrm>
            <a:off x="150826" y="963259"/>
            <a:ext cx="3322929" cy="7951093"/>
            <a:chOff x="0" y="0"/>
            <a:chExt cx="3175000" cy="6350000"/>
          </a:xfrm>
        </p:grpSpPr>
        <p:sp>
          <p:nvSpPr>
            <p:cNvPr id="4" name="Freeform 4"/>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100000"/>
              </a:stretch>
            </a:blipFill>
          </p:spPr>
        </p:sp>
      </p:grpSp>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7834" y="2004788"/>
            <a:ext cx="7604615" cy="7604615"/>
          </a:xfrm>
          <a:prstGeom prst="rect">
            <a:avLst/>
          </a:prstGeom>
        </p:spPr>
      </p:pic>
      <p:sp>
        <p:nvSpPr>
          <p:cNvPr id="6" name="TextBox 6"/>
          <p:cNvSpPr txBox="1"/>
          <p:nvPr/>
        </p:nvSpPr>
        <p:spPr>
          <a:xfrm>
            <a:off x="3872631" y="1870730"/>
            <a:ext cx="13077510" cy="7386638"/>
          </a:xfrm>
          <a:prstGeom prst="rect">
            <a:avLst/>
          </a:prstGeom>
        </p:spPr>
        <p:txBody>
          <a:bodyPr wrap="square" lIns="0" tIns="0" rIns="0" bIns="0" rtlCol="0" anchor="t">
            <a:spAutoFit/>
          </a:bodyPr>
          <a:lstStyle/>
          <a:p>
            <a:pPr algn="just"/>
            <a:r>
              <a:rPr lang="en-US" sz="3200" dirty="0">
                <a:solidFill>
                  <a:srgbClr val="FFFFFF"/>
                </a:solidFill>
                <a:latin typeface="Muli Extra Light" panose="020B0604020202020204" charset="0"/>
              </a:rPr>
              <a:t> The objective is to recommend the optimum crop, based on the factors such as soil pH, humidity, temperature, rainfall, and inputs such as Nitrogen(N), Phosphorus(P), and Potassium (K). It accurately predicts the crop the can be grown, fertilizers and plant disease of numerous crops in India, such as Rice, Maize, Chickpeas, Kidney Beans, Black gram, lentil, pomegranate, banana, mango, grapes, watermelon, musk melon, apple, orange, papaya, coconut, cotton, jute and coffee crops. Using a variety of supervised machine learning techniques, the crop that will be the most profitable and fertilizers that can be used to improve the crop yield are suggested, and the diseases that have affected the plants are identified. The dataset contains a wide range of variables, such as soil pH, soil moisture, Nitrogen (N), Phosphorus (P), and Potassium (K) . The suggested system employed a number of machine learning techniques, including RESNET9 and Random Forest.</a:t>
            </a:r>
            <a:endParaRPr lang="en-US" sz="3200" dirty="0">
              <a:latin typeface="Muli Extra Light" panose="020B0604020202020204" charset="0"/>
            </a:endParaRPr>
          </a:p>
          <a:p>
            <a:pPr>
              <a:spcBef>
                <a:spcPct val="0"/>
              </a:spcBef>
            </a:pPr>
            <a:endParaRPr lang="en-US" sz="3200" dirty="0">
              <a:solidFill>
                <a:srgbClr val="FFFFFF"/>
              </a:solidFill>
              <a:latin typeface="Muli Extra Light" panose="020B0604020202020204" charset="0"/>
            </a:endParaRPr>
          </a:p>
        </p:txBody>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88758" y="9276371"/>
            <a:ext cx="4470542" cy="3245900"/>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1151389" y="4546948"/>
            <a:ext cx="2180089" cy="1193103"/>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17259300" y="1307207"/>
            <a:ext cx="2180089" cy="1193103"/>
          </a:xfrm>
          <a:prstGeom prst="rect">
            <a:avLst/>
          </a:prstGeom>
        </p:spPr>
      </p:pic>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079607" y="1133042"/>
            <a:ext cx="348329" cy="348329"/>
          </a:xfrm>
          <a:prstGeom prst="rect">
            <a:avLst/>
          </a:prstGeom>
        </p:spPr>
      </p:pic>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7259300" y="8670635"/>
            <a:ext cx="618316" cy="618316"/>
          </a:xfrm>
          <a:prstGeom prst="rect">
            <a:avLst/>
          </a:prstGeom>
        </p:spPr>
      </p:pic>
      <p:sp>
        <p:nvSpPr>
          <p:cNvPr id="12" name="TextBox 12"/>
          <p:cNvSpPr txBox="1"/>
          <p:nvPr/>
        </p:nvSpPr>
        <p:spPr>
          <a:xfrm>
            <a:off x="7427936" y="677597"/>
            <a:ext cx="9123329" cy="1367838"/>
          </a:xfrm>
          <a:prstGeom prst="rect">
            <a:avLst/>
          </a:prstGeom>
        </p:spPr>
        <p:txBody>
          <a:bodyPr lIns="0" tIns="0" rIns="0" bIns="0" rtlCol="0" anchor="t">
            <a:spAutoFit/>
          </a:bodyPr>
          <a:lstStyle/>
          <a:p>
            <a:pPr>
              <a:lnSpc>
                <a:spcPts val="8817"/>
              </a:lnSpc>
            </a:pPr>
            <a:r>
              <a:rPr lang="en-US" sz="10885" dirty="0">
                <a:solidFill>
                  <a:srgbClr val="FFFFFF"/>
                </a:solidFill>
                <a:latin typeface="Telegraf Bold"/>
              </a:rPr>
              <a:t>OBJECTIVE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6593" y="626584"/>
            <a:ext cx="2559061" cy="1414463"/>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2387" y="-2033799"/>
            <a:ext cx="8428138" cy="8428138"/>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5825350" y="2041046"/>
            <a:ext cx="772869" cy="238887"/>
          </a:xfrm>
          <a:prstGeom prst="rect">
            <a:avLst/>
          </a:prstGeom>
        </p:spPr>
      </p:pic>
      <p:sp>
        <p:nvSpPr>
          <p:cNvPr id="8" name="TextBox 8"/>
          <p:cNvSpPr txBox="1"/>
          <p:nvPr/>
        </p:nvSpPr>
        <p:spPr>
          <a:xfrm>
            <a:off x="406659" y="3075643"/>
            <a:ext cx="2417036" cy="5928482"/>
          </a:xfrm>
          <a:prstGeom prst="rect">
            <a:avLst/>
          </a:prstGeom>
        </p:spPr>
        <p:txBody>
          <a:bodyPr lIns="0" tIns="0" rIns="0" bIns="0" rtlCol="0" anchor="t">
            <a:spAutoFit/>
          </a:bodyPr>
          <a:lstStyle/>
          <a:p>
            <a:pPr algn="ctr">
              <a:lnSpc>
                <a:spcPts val="2940"/>
              </a:lnSpc>
            </a:pPr>
            <a:r>
              <a:rPr lang="en-US" sz="2100" dirty="0">
                <a:solidFill>
                  <a:srgbClr val="FFFFFF"/>
                </a:solidFill>
                <a:latin typeface="Telegraf Bold"/>
              </a:rPr>
              <a:t>FOR THE CROP PREDICTION MODEL USING RANDOM FOREST, THE CALCULATED ACCURACY IS 98.409%.</a:t>
            </a:r>
          </a:p>
          <a:p>
            <a:pPr algn="ctr">
              <a:lnSpc>
                <a:spcPts val="2940"/>
              </a:lnSpc>
            </a:pPr>
            <a:endParaRPr lang="en-US" sz="2100" dirty="0">
              <a:solidFill>
                <a:srgbClr val="FFFFFF"/>
              </a:solidFill>
              <a:latin typeface="Telegraf Bold"/>
            </a:endParaRPr>
          </a:p>
          <a:p>
            <a:pPr algn="ctr">
              <a:lnSpc>
                <a:spcPts val="2940"/>
              </a:lnSpc>
            </a:pPr>
            <a:r>
              <a:rPr lang="en-US" sz="2100" dirty="0">
                <a:solidFill>
                  <a:srgbClr val="FFFFFF"/>
                </a:solidFill>
                <a:latin typeface="Telegraf Bold"/>
              </a:rPr>
              <a:t>THE PRECISION AND F1 SCORE FOR ALL THE CLASSES ARE GIVEN AS FOLLOWS</a:t>
            </a:r>
          </a:p>
          <a:p>
            <a:pPr algn="ctr">
              <a:lnSpc>
                <a:spcPts val="2940"/>
              </a:lnSpc>
              <a:spcBef>
                <a:spcPct val="0"/>
              </a:spcBef>
            </a:pPr>
            <a:endParaRPr lang="en-US" sz="2100" dirty="0">
              <a:solidFill>
                <a:srgbClr val="FFFFFF"/>
              </a:solidFill>
              <a:latin typeface="Telegraf Bold"/>
            </a:endParaRPr>
          </a:p>
        </p:txBody>
      </p:sp>
      <p:sp>
        <p:nvSpPr>
          <p:cNvPr id="9" name="TextBox 9"/>
          <p:cNvSpPr txBox="1"/>
          <p:nvPr/>
        </p:nvSpPr>
        <p:spPr>
          <a:xfrm>
            <a:off x="1454046" y="627483"/>
            <a:ext cx="15523807" cy="1006366"/>
          </a:xfrm>
          <a:prstGeom prst="rect">
            <a:avLst/>
          </a:prstGeom>
        </p:spPr>
        <p:txBody>
          <a:bodyPr wrap="square" lIns="0" tIns="0" rIns="0" bIns="0" rtlCol="0" anchor="t">
            <a:spAutoFit/>
          </a:bodyPr>
          <a:lstStyle/>
          <a:p>
            <a:pPr algn="ctr">
              <a:lnSpc>
                <a:spcPts val="7278"/>
              </a:lnSpc>
            </a:pPr>
            <a:r>
              <a:rPr lang="en-US" sz="8986" dirty="0">
                <a:solidFill>
                  <a:srgbClr val="FFFFFF"/>
                </a:solidFill>
                <a:latin typeface="Telegraf Bold"/>
              </a:rPr>
              <a:t>PERFORMANCE METRICS</a:t>
            </a:r>
          </a:p>
        </p:txBody>
      </p:sp>
      <p:pic>
        <p:nvPicPr>
          <p:cNvPr id="10" name="Picture 9">
            <a:extLst>
              <a:ext uri="{FF2B5EF4-FFF2-40B4-BE49-F238E27FC236}">
                <a16:creationId xmlns:a16="http://schemas.microsoft.com/office/drawing/2014/main" id="{B9700972-D5BE-B0A3-D0ED-1930F3EF2A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0316" y="1792694"/>
            <a:ext cx="6725589" cy="7936281"/>
          </a:xfrm>
          <a:prstGeom prst="rect">
            <a:avLst/>
          </a:prstGeom>
        </p:spPr>
      </p:pic>
      <p:pic>
        <p:nvPicPr>
          <p:cNvPr id="1028" name="Picture 4">
            <a:extLst>
              <a:ext uri="{FF2B5EF4-FFF2-40B4-BE49-F238E27FC236}">
                <a16:creationId xmlns:a16="http://schemas.microsoft.com/office/drawing/2014/main" id="{A729079F-5D74-E68F-6AE3-2B1290DCBC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8133" y="1774732"/>
            <a:ext cx="6411723" cy="7884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06296" y="6148378"/>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6593" y="626584"/>
            <a:ext cx="2559061" cy="1414463"/>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2387" y="-2033799"/>
            <a:ext cx="8428138" cy="842813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11784" y="8844425"/>
            <a:ext cx="1744603" cy="964290"/>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028398" y="1390189"/>
            <a:ext cx="772869" cy="238887"/>
          </a:xfrm>
          <a:prstGeom prst="rect">
            <a:avLst/>
          </a:prstGeom>
        </p:spPr>
      </p:pic>
      <p:sp>
        <p:nvSpPr>
          <p:cNvPr id="8" name="TextBox 8"/>
          <p:cNvSpPr txBox="1"/>
          <p:nvPr/>
        </p:nvSpPr>
        <p:spPr>
          <a:xfrm>
            <a:off x="1028700" y="3075643"/>
            <a:ext cx="2417036" cy="5556586"/>
          </a:xfrm>
          <a:prstGeom prst="rect">
            <a:avLst/>
          </a:prstGeom>
        </p:spPr>
        <p:txBody>
          <a:bodyPr lIns="0" tIns="0" rIns="0" bIns="0" rtlCol="0" anchor="t">
            <a:spAutoFit/>
          </a:bodyPr>
          <a:lstStyle/>
          <a:p>
            <a:pPr algn="ctr">
              <a:lnSpc>
                <a:spcPts val="2940"/>
              </a:lnSpc>
              <a:spcBef>
                <a:spcPct val="0"/>
              </a:spcBef>
            </a:pPr>
            <a:r>
              <a:rPr lang="en-US" sz="2100" dirty="0">
                <a:solidFill>
                  <a:srgbClr val="FFFFFF"/>
                </a:solidFill>
                <a:latin typeface="Telegraf Bold"/>
              </a:rPr>
              <a:t>THE COMPARITIVE ANALYSIS IS AS GIVEN AS FOLLOWS FOR ALL THE ALGORITHMS.</a:t>
            </a:r>
          </a:p>
          <a:p>
            <a:pPr algn="ctr">
              <a:lnSpc>
                <a:spcPts val="2940"/>
              </a:lnSpc>
              <a:spcBef>
                <a:spcPct val="0"/>
              </a:spcBef>
            </a:pPr>
            <a:endParaRPr lang="en-US" sz="2100" dirty="0">
              <a:solidFill>
                <a:srgbClr val="FFFFFF"/>
              </a:solidFill>
              <a:latin typeface="Telegraf Bold"/>
            </a:endParaRPr>
          </a:p>
          <a:p>
            <a:pPr algn="ctr">
              <a:lnSpc>
                <a:spcPts val="2940"/>
              </a:lnSpc>
              <a:spcBef>
                <a:spcPct val="0"/>
              </a:spcBef>
            </a:pPr>
            <a:r>
              <a:rPr lang="en-US" sz="2100" dirty="0">
                <a:solidFill>
                  <a:srgbClr val="FFFFFF"/>
                </a:solidFill>
                <a:latin typeface="Telegraf Bold"/>
              </a:rPr>
              <a:t>Of all, GAUSSIAN NAÏVE BAYES &amp; RANDOM FOREST have proved to be more accurate for the given problem and the dataset</a:t>
            </a:r>
          </a:p>
        </p:txBody>
      </p:sp>
      <p:sp>
        <p:nvSpPr>
          <p:cNvPr id="9" name="TextBox 9"/>
          <p:cNvSpPr txBox="1"/>
          <p:nvPr/>
        </p:nvSpPr>
        <p:spPr>
          <a:xfrm>
            <a:off x="2109020" y="503267"/>
            <a:ext cx="16597414" cy="1006366"/>
          </a:xfrm>
          <a:prstGeom prst="rect">
            <a:avLst/>
          </a:prstGeom>
        </p:spPr>
        <p:txBody>
          <a:bodyPr wrap="square" lIns="0" tIns="0" rIns="0" bIns="0" rtlCol="0" anchor="t">
            <a:spAutoFit/>
          </a:bodyPr>
          <a:lstStyle/>
          <a:p>
            <a:pPr algn="ctr">
              <a:lnSpc>
                <a:spcPts val="7278"/>
              </a:lnSpc>
            </a:pPr>
            <a:r>
              <a:rPr lang="en-US" sz="8986" dirty="0">
                <a:solidFill>
                  <a:srgbClr val="FFFFFF"/>
                </a:solidFill>
                <a:latin typeface="Telegraf Bold"/>
              </a:rPr>
              <a:t>COMPARATIVE ANALYSIS</a:t>
            </a:r>
          </a:p>
        </p:txBody>
      </p:sp>
      <p:graphicFrame>
        <p:nvGraphicFramePr>
          <p:cNvPr id="10" name="Table 9">
            <a:extLst>
              <a:ext uri="{FF2B5EF4-FFF2-40B4-BE49-F238E27FC236}">
                <a16:creationId xmlns:a16="http://schemas.microsoft.com/office/drawing/2014/main" id="{CC058F68-68FB-4D89-BF06-C8FDD899AB92}"/>
              </a:ext>
            </a:extLst>
          </p:cNvPr>
          <p:cNvGraphicFramePr>
            <a:graphicFrameLocks noGrp="1"/>
          </p:cNvGraphicFramePr>
          <p:nvPr>
            <p:extLst>
              <p:ext uri="{D42A27DB-BD31-4B8C-83A1-F6EECF244321}">
                <p14:modId xmlns:p14="http://schemas.microsoft.com/office/powerpoint/2010/main" val="1587524389"/>
              </p:ext>
            </p:extLst>
          </p:nvPr>
        </p:nvGraphicFramePr>
        <p:xfrm>
          <a:off x="13044714" y="1977571"/>
          <a:ext cx="4735637" cy="6840129"/>
        </p:xfrm>
        <a:graphic>
          <a:graphicData uri="http://schemas.openxmlformats.org/drawingml/2006/table">
            <a:tbl>
              <a:tblPr firstRow="1" bandRow="1">
                <a:tableStyleId>{5C22544A-7EE6-4342-B048-85BDC9FD1C3A}</a:tableStyleId>
              </a:tblPr>
              <a:tblGrid>
                <a:gridCol w="689957">
                  <a:extLst>
                    <a:ext uri="{9D8B030D-6E8A-4147-A177-3AD203B41FA5}">
                      <a16:colId xmlns:a16="http://schemas.microsoft.com/office/drawing/2014/main" val="1763918628"/>
                    </a:ext>
                  </a:extLst>
                </a:gridCol>
                <a:gridCol w="2449285">
                  <a:extLst>
                    <a:ext uri="{9D8B030D-6E8A-4147-A177-3AD203B41FA5}">
                      <a16:colId xmlns:a16="http://schemas.microsoft.com/office/drawing/2014/main" val="3926984023"/>
                    </a:ext>
                  </a:extLst>
                </a:gridCol>
                <a:gridCol w="1596395">
                  <a:extLst>
                    <a:ext uri="{9D8B030D-6E8A-4147-A177-3AD203B41FA5}">
                      <a16:colId xmlns:a16="http://schemas.microsoft.com/office/drawing/2014/main" val="2055148343"/>
                    </a:ext>
                  </a:extLst>
                </a:gridCol>
              </a:tblGrid>
              <a:tr h="977161">
                <a:tc>
                  <a:txBody>
                    <a:bodyPr/>
                    <a:lstStyle/>
                    <a:p>
                      <a:pPr algn="just" rtl="0" fontAlgn="t">
                        <a:spcBef>
                          <a:spcPts val="0"/>
                        </a:spcBef>
                        <a:spcAft>
                          <a:spcPts val="0"/>
                        </a:spcAft>
                      </a:pPr>
                      <a:r>
                        <a:rPr lang="en-US" sz="1800" err="1">
                          <a:effectLst/>
                          <a:latin typeface="Telegraf Bold"/>
                        </a:rPr>
                        <a:t>S.No</a:t>
                      </a:r>
                    </a:p>
                  </a:txBody>
                  <a:tcPr marL="68580" marR="68580"/>
                </a:tc>
                <a:tc>
                  <a:txBody>
                    <a:bodyPr/>
                    <a:lstStyle/>
                    <a:p>
                      <a:pPr algn="just" rtl="0" fontAlgn="t">
                        <a:spcBef>
                          <a:spcPts val="0"/>
                        </a:spcBef>
                        <a:spcAft>
                          <a:spcPts val="0"/>
                        </a:spcAft>
                      </a:pPr>
                      <a:r>
                        <a:rPr lang="en-US" sz="1800">
                          <a:effectLst/>
                          <a:latin typeface="Telegraf Bold"/>
                        </a:rPr>
                        <a:t>ALGORITHM</a:t>
                      </a:r>
                    </a:p>
                  </a:txBody>
                  <a:tcPr marL="68580" marR="68580"/>
                </a:tc>
                <a:tc>
                  <a:txBody>
                    <a:bodyPr/>
                    <a:lstStyle/>
                    <a:p>
                      <a:pPr algn="just" rtl="0" fontAlgn="t">
                        <a:spcBef>
                          <a:spcPts val="0"/>
                        </a:spcBef>
                        <a:spcAft>
                          <a:spcPts val="0"/>
                        </a:spcAft>
                      </a:pPr>
                      <a:r>
                        <a:rPr lang="en-US" sz="1800">
                          <a:effectLst/>
                          <a:latin typeface="Telegraf Bold"/>
                        </a:rPr>
                        <a:t>ACCURACY</a:t>
                      </a:r>
                      <a:endParaRPr lang="en-US"/>
                    </a:p>
                  </a:txBody>
                  <a:tcPr marL="68580" marR="68580"/>
                </a:tc>
                <a:extLst>
                  <a:ext uri="{0D108BD9-81ED-4DB2-BD59-A6C34878D82A}">
                    <a16:rowId xmlns:a16="http://schemas.microsoft.com/office/drawing/2014/main" val="688907132"/>
                  </a:ext>
                </a:extLst>
              </a:tr>
              <a:tr h="898989">
                <a:tc>
                  <a:txBody>
                    <a:bodyPr/>
                    <a:lstStyle/>
                    <a:p>
                      <a:pPr algn="just" rtl="0" fontAlgn="t">
                        <a:spcBef>
                          <a:spcPts val="0"/>
                        </a:spcBef>
                        <a:spcAft>
                          <a:spcPts val="0"/>
                        </a:spcAft>
                      </a:pPr>
                      <a:r>
                        <a:rPr lang="en-US" sz="1800">
                          <a:effectLst/>
                          <a:latin typeface="Telegraf Bold"/>
                        </a:rPr>
                        <a:t>1.</a:t>
                      </a:r>
                    </a:p>
                  </a:txBody>
                  <a:tcPr marL="68580" marR="68580"/>
                </a:tc>
                <a:tc>
                  <a:txBody>
                    <a:bodyPr/>
                    <a:lstStyle/>
                    <a:p>
                      <a:pPr algn="just" rtl="0" fontAlgn="t">
                        <a:spcBef>
                          <a:spcPts val="0"/>
                        </a:spcBef>
                        <a:spcAft>
                          <a:spcPts val="0"/>
                        </a:spcAft>
                      </a:pPr>
                      <a:br>
                        <a:rPr lang="en-US">
                          <a:effectLst/>
                        </a:rPr>
                      </a:br>
                      <a:r>
                        <a:rPr lang="en-US" sz="1800">
                          <a:effectLst/>
                          <a:latin typeface="Telegraf Bold"/>
                        </a:rPr>
                        <a:t>Decision Tree</a:t>
                      </a:r>
                    </a:p>
                  </a:txBody>
                  <a:tcPr marL="68580" marR="68580"/>
                </a:tc>
                <a:tc>
                  <a:txBody>
                    <a:bodyPr/>
                    <a:lstStyle/>
                    <a:p>
                      <a:pPr algn="just" rtl="0" fontAlgn="t">
                        <a:spcBef>
                          <a:spcPts val="0"/>
                        </a:spcBef>
                        <a:spcAft>
                          <a:spcPts val="0"/>
                        </a:spcAft>
                      </a:pPr>
                      <a:br>
                        <a:rPr lang="en-US">
                          <a:effectLst/>
                        </a:rPr>
                      </a:br>
                      <a:r>
                        <a:rPr lang="en-US" sz="1800">
                          <a:effectLst/>
                          <a:latin typeface="Telegraf Bold"/>
                        </a:rPr>
                        <a:t>90.00%</a:t>
                      </a:r>
                    </a:p>
                  </a:txBody>
                  <a:tcPr marL="68580" marR="68580"/>
                </a:tc>
                <a:extLst>
                  <a:ext uri="{0D108BD9-81ED-4DB2-BD59-A6C34878D82A}">
                    <a16:rowId xmlns:a16="http://schemas.microsoft.com/office/drawing/2014/main" val="1243844818"/>
                  </a:ext>
                </a:extLst>
              </a:tr>
              <a:tr h="1074877">
                <a:tc>
                  <a:txBody>
                    <a:bodyPr/>
                    <a:lstStyle/>
                    <a:p>
                      <a:pPr algn="just" rtl="0" fontAlgn="t">
                        <a:spcBef>
                          <a:spcPts val="0"/>
                        </a:spcBef>
                        <a:spcAft>
                          <a:spcPts val="0"/>
                        </a:spcAft>
                      </a:pPr>
                      <a:r>
                        <a:rPr lang="en-US" sz="1800">
                          <a:effectLst/>
                          <a:latin typeface="Telegraf Bold"/>
                        </a:rPr>
                        <a:t>2.</a:t>
                      </a:r>
                      <a:endParaRPr lang="en-US" sz="1100">
                        <a:effectLst/>
                      </a:endParaRPr>
                    </a:p>
                  </a:txBody>
                  <a:tcPr marL="68580" marR="68580"/>
                </a:tc>
                <a:tc>
                  <a:txBody>
                    <a:bodyPr/>
                    <a:lstStyle/>
                    <a:p>
                      <a:pPr algn="just" rtl="0" fontAlgn="t">
                        <a:spcBef>
                          <a:spcPts val="0"/>
                        </a:spcBef>
                        <a:spcAft>
                          <a:spcPts val="0"/>
                        </a:spcAft>
                      </a:pPr>
                      <a:br>
                        <a:rPr lang="en-US">
                          <a:effectLst/>
                        </a:rPr>
                      </a:br>
                      <a:r>
                        <a:rPr lang="en-US" sz="1800">
                          <a:effectLst/>
                          <a:latin typeface="Telegraf Bold"/>
                        </a:rPr>
                        <a:t>Gaussian Naive Bayes</a:t>
                      </a:r>
                    </a:p>
                  </a:txBody>
                  <a:tcPr marL="68580" marR="68580"/>
                </a:tc>
                <a:tc>
                  <a:txBody>
                    <a:bodyPr/>
                    <a:lstStyle/>
                    <a:p>
                      <a:pPr algn="just" rtl="0" fontAlgn="t">
                        <a:spcBef>
                          <a:spcPts val="0"/>
                        </a:spcBef>
                        <a:spcAft>
                          <a:spcPts val="0"/>
                        </a:spcAft>
                      </a:pPr>
                      <a:br>
                        <a:rPr lang="en-US">
                          <a:effectLst/>
                        </a:rPr>
                      </a:br>
                      <a:r>
                        <a:rPr lang="en-US" sz="1800">
                          <a:effectLst/>
                          <a:latin typeface="Telegraf Bold"/>
                        </a:rPr>
                        <a:t>99.09%</a:t>
                      </a:r>
                    </a:p>
                  </a:txBody>
                  <a:tcPr marL="68580" marR="68580"/>
                </a:tc>
                <a:extLst>
                  <a:ext uri="{0D108BD9-81ED-4DB2-BD59-A6C34878D82A}">
                    <a16:rowId xmlns:a16="http://schemas.microsoft.com/office/drawing/2014/main" val="4013788599"/>
                  </a:ext>
                </a:extLst>
              </a:tr>
              <a:tr h="918531">
                <a:tc>
                  <a:txBody>
                    <a:bodyPr/>
                    <a:lstStyle/>
                    <a:p>
                      <a:pPr algn="just" rtl="0" fontAlgn="t">
                        <a:spcBef>
                          <a:spcPts val="0"/>
                        </a:spcBef>
                        <a:spcAft>
                          <a:spcPts val="0"/>
                        </a:spcAft>
                      </a:pPr>
                      <a:r>
                        <a:rPr lang="en-US" sz="1800">
                          <a:effectLst/>
                          <a:latin typeface="Telegraf Bold"/>
                        </a:rPr>
                        <a:t>3.</a:t>
                      </a:r>
                      <a:endParaRPr lang="en-US" sz="1100">
                        <a:effectLst/>
                      </a:endParaRPr>
                    </a:p>
                  </a:txBody>
                  <a:tcPr marL="68580" marR="68580"/>
                </a:tc>
                <a:tc>
                  <a:txBody>
                    <a:bodyPr/>
                    <a:lstStyle/>
                    <a:p>
                      <a:pPr algn="just" rtl="0" fontAlgn="t">
                        <a:spcBef>
                          <a:spcPts val="0"/>
                        </a:spcBef>
                        <a:spcAft>
                          <a:spcPts val="0"/>
                        </a:spcAft>
                      </a:pPr>
                      <a:r>
                        <a:rPr lang="en-US" sz="1800">
                          <a:effectLst/>
                          <a:latin typeface="Telegraf Bold"/>
                        </a:rPr>
                        <a:t>Support Vector Machine (SVM)</a:t>
                      </a:r>
                    </a:p>
                  </a:txBody>
                  <a:tcPr marL="68580" marR="68580"/>
                </a:tc>
                <a:tc>
                  <a:txBody>
                    <a:bodyPr/>
                    <a:lstStyle/>
                    <a:p>
                      <a:pPr algn="just" rtl="0" fontAlgn="t">
                        <a:spcBef>
                          <a:spcPts val="0"/>
                        </a:spcBef>
                        <a:spcAft>
                          <a:spcPts val="0"/>
                        </a:spcAft>
                      </a:pPr>
                      <a:br>
                        <a:rPr lang="en-US" sz="1800">
                          <a:effectLst/>
                          <a:latin typeface="Telegraf Bold"/>
                        </a:rPr>
                      </a:br>
                      <a:r>
                        <a:rPr lang="en-US" sz="1800">
                          <a:effectLst/>
                          <a:latin typeface="Telegraf Bold"/>
                        </a:rPr>
                        <a:t>97.95%</a:t>
                      </a:r>
                    </a:p>
                  </a:txBody>
                  <a:tcPr marL="68580" marR="68580"/>
                </a:tc>
                <a:extLst>
                  <a:ext uri="{0D108BD9-81ED-4DB2-BD59-A6C34878D82A}">
                    <a16:rowId xmlns:a16="http://schemas.microsoft.com/office/drawing/2014/main" val="2704684345"/>
                  </a:ext>
                </a:extLst>
              </a:tr>
              <a:tr h="1035792">
                <a:tc>
                  <a:txBody>
                    <a:bodyPr/>
                    <a:lstStyle/>
                    <a:p>
                      <a:pPr algn="just" rtl="0" fontAlgn="t">
                        <a:spcBef>
                          <a:spcPts val="0"/>
                        </a:spcBef>
                        <a:spcAft>
                          <a:spcPts val="0"/>
                        </a:spcAft>
                      </a:pPr>
                      <a:r>
                        <a:rPr lang="en-US" sz="1800">
                          <a:effectLst/>
                          <a:latin typeface="Telegraf Bold"/>
                        </a:rPr>
                        <a:t>4.</a:t>
                      </a:r>
                      <a:endParaRPr lang="en-US" sz="1100">
                        <a:effectLst/>
                      </a:endParaRPr>
                    </a:p>
                  </a:txBody>
                  <a:tcPr marL="68580" marR="68580"/>
                </a:tc>
                <a:tc>
                  <a:txBody>
                    <a:bodyPr/>
                    <a:lstStyle/>
                    <a:p>
                      <a:pPr algn="just" rtl="0" fontAlgn="t">
                        <a:spcBef>
                          <a:spcPts val="0"/>
                        </a:spcBef>
                        <a:spcAft>
                          <a:spcPts val="0"/>
                        </a:spcAft>
                      </a:pPr>
                      <a:br>
                        <a:rPr lang="en-US">
                          <a:effectLst/>
                        </a:rPr>
                      </a:br>
                      <a:r>
                        <a:rPr lang="en-US" sz="1800">
                          <a:effectLst/>
                          <a:latin typeface="Telegraf Bold"/>
                        </a:rPr>
                        <a:t>Logistic Regression</a:t>
                      </a:r>
                    </a:p>
                  </a:txBody>
                  <a:tcPr marL="68580" marR="68580"/>
                </a:tc>
                <a:tc>
                  <a:txBody>
                    <a:bodyPr/>
                    <a:lstStyle/>
                    <a:p>
                      <a:pPr algn="just" rtl="0" fontAlgn="t">
                        <a:spcBef>
                          <a:spcPts val="0"/>
                        </a:spcBef>
                        <a:spcAft>
                          <a:spcPts val="0"/>
                        </a:spcAft>
                      </a:pPr>
                      <a:br>
                        <a:rPr lang="en-US">
                          <a:effectLst/>
                        </a:rPr>
                      </a:br>
                      <a:r>
                        <a:rPr lang="en-US" sz="1800">
                          <a:effectLst/>
                          <a:latin typeface="Telegraf Bold"/>
                        </a:rPr>
                        <a:t>95.23%</a:t>
                      </a:r>
                    </a:p>
                  </a:txBody>
                  <a:tcPr marL="68580" marR="68580"/>
                </a:tc>
                <a:extLst>
                  <a:ext uri="{0D108BD9-81ED-4DB2-BD59-A6C34878D82A}">
                    <a16:rowId xmlns:a16="http://schemas.microsoft.com/office/drawing/2014/main" val="1070941599"/>
                  </a:ext>
                </a:extLst>
              </a:tr>
              <a:tr h="1016248">
                <a:tc>
                  <a:txBody>
                    <a:bodyPr/>
                    <a:lstStyle/>
                    <a:p>
                      <a:pPr algn="just" rtl="0" fontAlgn="t">
                        <a:spcBef>
                          <a:spcPts val="0"/>
                        </a:spcBef>
                        <a:spcAft>
                          <a:spcPts val="0"/>
                        </a:spcAft>
                      </a:pPr>
                      <a:r>
                        <a:rPr lang="en-US" sz="1800">
                          <a:effectLst/>
                          <a:latin typeface="Telegraf Bold"/>
                        </a:rPr>
                        <a:t>5.</a:t>
                      </a:r>
                      <a:endParaRPr lang="en-US" sz="1100">
                        <a:effectLst/>
                      </a:endParaRPr>
                    </a:p>
                  </a:txBody>
                  <a:tcPr marL="68580" marR="68580"/>
                </a:tc>
                <a:tc>
                  <a:txBody>
                    <a:bodyPr/>
                    <a:lstStyle/>
                    <a:p>
                      <a:pPr algn="just" rtl="0" fontAlgn="t">
                        <a:spcBef>
                          <a:spcPts val="0"/>
                        </a:spcBef>
                        <a:spcAft>
                          <a:spcPts val="0"/>
                        </a:spcAft>
                      </a:pPr>
                      <a:br>
                        <a:rPr lang="en-US">
                          <a:effectLst/>
                        </a:rPr>
                      </a:br>
                      <a:r>
                        <a:rPr lang="en-US" sz="1800">
                          <a:effectLst/>
                          <a:latin typeface="Telegraf Bold"/>
                        </a:rPr>
                        <a:t>Random Forest</a:t>
                      </a:r>
                    </a:p>
                  </a:txBody>
                  <a:tcPr marL="68580" marR="68580"/>
                </a:tc>
                <a:tc>
                  <a:txBody>
                    <a:bodyPr/>
                    <a:lstStyle/>
                    <a:p>
                      <a:pPr algn="just" rtl="0" fontAlgn="t">
                        <a:spcBef>
                          <a:spcPts val="0"/>
                        </a:spcBef>
                        <a:spcAft>
                          <a:spcPts val="0"/>
                        </a:spcAft>
                      </a:pPr>
                      <a:br>
                        <a:rPr lang="en-US">
                          <a:effectLst/>
                        </a:rPr>
                      </a:br>
                      <a:r>
                        <a:rPr lang="en-US" sz="1800">
                          <a:effectLst/>
                          <a:latin typeface="Telegraf Bold"/>
                        </a:rPr>
                        <a:t>99.09%</a:t>
                      </a:r>
                    </a:p>
                  </a:txBody>
                  <a:tcPr marL="68580" marR="68580"/>
                </a:tc>
                <a:extLst>
                  <a:ext uri="{0D108BD9-81ED-4DB2-BD59-A6C34878D82A}">
                    <a16:rowId xmlns:a16="http://schemas.microsoft.com/office/drawing/2014/main" val="1137658976"/>
                  </a:ext>
                </a:extLst>
              </a:tr>
              <a:tr h="918531">
                <a:tc>
                  <a:txBody>
                    <a:bodyPr/>
                    <a:lstStyle/>
                    <a:p>
                      <a:pPr algn="just" rtl="0" fontAlgn="t">
                        <a:spcBef>
                          <a:spcPts val="0"/>
                        </a:spcBef>
                        <a:spcAft>
                          <a:spcPts val="0"/>
                        </a:spcAft>
                      </a:pPr>
                      <a:r>
                        <a:rPr lang="en-US" sz="1800">
                          <a:effectLst/>
                          <a:latin typeface="Telegraf Bold"/>
                        </a:rPr>
                        <a:t>6.</a:t>
                      </a:r>
                      <a:endParaRPr lang="en-US" sz="1100">
                        <a:effectLst/>
                      </a:endParaRPr>
                    </a:p>
                  </a:txBody>
                  <a:tcPr marL="68580" marR="68580"/>
                </a:tc>
                <a:tc>
                  <a:txBody>
                    <a:bodyPr/>
                    <a:lstStyle/>
                    <a:p>
                      <a:pPr algn="just" rtl="0" fontAlgn="t">
                        <a:spcBef>
                          <a:spcPts val="0"/>
                        </a:spcBef>
                        <a:spcAft>
                          <a:spcPts val="0"/>
                        </a:spcAft>
                      </a:pPr>
                      <a:br>
                        <a:rPr lang="en-US">
                          <a:effectLst/>
                        </a:rPr>
                      </a:br>
                      <a:r>
                        <a:rPr lang="en-US" sz="1800">
                          <a:effectLst/>
                          <a:latin typeface="Telegraf Bold"/>
                        </a:rPr>
                        <a:t>XG Boost</a:t>
                      </a:r>
                    </a:p>
                  </a:txBody>
                  <a:tcPr marL="68580" marR="68580"/>
                </a:tc>
                <a:tc>
                  <a:txBody>
                    <a:bodyPr/>
                    <a:lstStyle/>
                    <a:p>
                      <a:pPr algn="just" rtl="0" fontAlgn="t">
                        <a:spcBef>
                          <a:spcPts val="0"/>
                        </a:spcBef>
                        <a:spcAft>
                          <a:spcPts val="0"/>
                        </a:spcAft>
                      </a:pPr>
                      <a:br>
                        <a:rPr lang="en-US">
                          <a:effectLst/>
                        </a:rPr>
                      </a:br>
                      <a:r>
                        <a:rPr lang="en-US" sz="1800">
                          <a:effectLst/>
                          <a:latin typeface="Telegraf Bold"/>
                        </a:rPr>
                        <a:t>99.02%</a:t>
                      </a:r>
                    </a:p>
                  </a:txBody>
                  <a:tcPr marL="68580" marR="68580"/>
                </a:tc>
                <a:extLst>
                  <a:ext uri="{0D108BD9-81ED-4DB2-BD59-A6C34878D82A}">
                    <a16:rowId xmlns:a16="http://schemas.microsoft.com/office/drawing/2014/main" val="3298951114"/>
                  </a:ext>
                </a:extLst>
              </a:tr>
            </a:tbl>
          </a:graphicData>
        </a:graphic>
      </p:graphicFrame>
      <p:pic>
        <p:nvPicPr>
          <p:cNvPr id="11" name="Picture 11" descr="Chart, bar chart&#10;&#10;Description automatically generated">
            <a:extLst>
              <a:ext uri="{FF2B5EF4-FFF2-40B4-BE49-F238E27FC236}">
                <a16:creationId xmlns:a16="http://schemas.microsoft.com/office/drawing/2014/main" id="{785B4817-4EA9-BEB3-CBA0-281CE6F8EFA4}"/>
              </a:ext>
            </a:extLst>
          </p:cNvPr>
          <p:cNvPicPr>
            <a:picLocks noChangeAspect="1"/>
          </p:cNvPicPr>
          <p:nvPr/>
        </p:nvPicPr>
        <p:blipFill>
          <a:blip r:embed="rId8"/>
          <a:stretch>
            <a:fillRect/>
          </a:stretch>
        </p:blipFill>
        <p:spPr>
          <a:xfrm>
            <a:off x="7667625" y="4238625"/>
            <a:ext cx="2952750" cy="1809750"/>
          </a:xfrm>
          <a:prstGeom prst="rect">
            <a:avLst/>
          </a:prstGeom>
        </p:spPr>
      </p:pic>
      <p:pic>
        <p:nvPicPr>
          <p:cNvPr id="12" name="Picture 12" descr="Chart, bar chart&#10;&#10;Description automatically generated">
            <a:extLst>
              <a:ext uri="{FF2B5EF4-FFF2-40B4-BE49-F238E27FC236}">
                <a16:creationId xmlns:a16="http://schemas.microsoft.com/office/drawing/2014/main" id="{CA928C0B-8EA9-F3E6-1FAA-B8364FDF1DEA}"/>
              </a:ext>
            </a:extLst>
          </p:cNvPr>
          <p:cNvPicPr>
            <a:picLocks noChangeAspect="1"/>
          </p:cNvPicPr>
          <p:nvPr/>
        </p:nvPicPr>
        <p:blipFill>
          <a:blip r:embed="rId8"/>
          <a:stretch>
            <a:fillRect/>
          </a:stretch>
        </p:blipFill>
        <p:spPr>
          <a:xfrm>
            <a:off x="3512912" y="1970769"/>
            <a:ext cx="9157605" cy="766989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6593" y="626584"/>
            <a:ext cx="2559061" cy="1414463"/>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2387" y="-2033799"/>
            <a:ext cx="8428138" cy="842813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11784" y="9289526"/>
            <a:ext cx="1744603" cy="964290"/>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5825350" y="2041046"/>
            <a:ext cx="772869" cy="238887"/>
          </a:xfrm>
          <a:prstGeom prst="rect">
            <a:avLst/>
          </a:prstGeom>
        </p:spPr>
      </p:pic>
      <p:pic>
        <p:nvPicPr>
          <p:cNvPr id="7" name="Picture 7"/>
          <p:cNvPicPr>
            <a:picLocks noChangeAspect="1"/>
          </p:cNvPicPr>
          <p:nvPr/>
        </p:nvPicPr>
        <p:blipFill>
          <a:blip r:embed="rId8"/>
          <a:srcRect l="3262" t="32421" r="50251"/>
          <a:stretch>
            <a:fillRect/>
          </a:stretch>
        </p:blipFill>
        <p:spPr>
          <a:xfrm>
            <a:off x="10125421" y="3711496"/>
            <a:ext cx="7133879" cy="5833601"/>
          </a:xfrm>
          <a:prstGeom prst="rect">
            <a:avLst/>
          </a:prstGeom>
        </p:spPr>
      </p:pic>
      <p:pic>
        <p:nvPicPr>
          <p:cNvPr id="8" name="Picture 8"/>
          <p:cNvPicPr>
            <a:picLocks noChangeAspect="1"/>
          </p:cNvPicPr>
          <p:nvPr/>
        </p:nvPicPr>
        <p:blipFill>
          <a:blip r:embed="rId9"/>
          <a:srcRect t="18183" r="46058"/>
          <a:stretch>
            <a:fillRect/>
          </a:stretch>
        </p:blipFill>
        <p:spPr>
          <a:xfrm>
            <a:off x="1332103" y="3467161"/>
            <a:ext cx="7259094" cy="6193255"/>
          </a:xfrm>
          <a:prstGeom prst="rect">
            <a:avLst/>
          </a:prstGeom>
        </p:spPr>
      </p:pic>
      <p:sp>
        <p:nvSpPr>
          <p:cNvPr id="9" name="TextBox 9"/>
          <p:cNvSpPr txBox="1"/>
          <p:nvPr/>
        </p:nvSpPr>
        <p:spPr>
          <a:xfrm>
            <a:off x="1028700" y="2541930"/>
            <a:ext cx="16230600" cy="1093826"/>
          </a:xfrm>
          <a:prstGeom prst="rect">
            <a:avLst/>
          </a:prstGeom>
        </p:spPr>
        <p:txBody>
          <a:bodyPr lIns="0" tIns="0" rIns="0" bIns="0" rtlCol="0" anchor="t">
            <a:spAutoFit/>
          </a:bodyPr>
          <a:lstStyle/>
          <a:p>
            <a:pPr algn="ctr">
              <a:lnSpc>
                <a:spcPts val="2940"/>
              </a:lnSpc>
            </a:pPr>
            <a:r>
              <a:rPr lang="en-US" sz="2100" dirty="0">
                <a:solidFill>
                  <a:srgbClr val="FFFFFF"/>
                </a:solidFill>
                <a:latin typeface="Telegraf Bold"/>
              </a:rPr>
              <a:t>THE VALIDATION SCORE AND THE VALIDATION LOSS FOR THE CNN MODEL ARE AS FOLLOWS</a:t>
            </a:r>
          </a:p>
          <a:p>
            <a:pPr algn="ctr">
              <a:lnSpc>
                <a:spcPts val="2940"/>
              </a:lnSpc>
            </a:pPr>
            <a:r>
              <a:rPr lang="en-US" sz="2100" dirty="0">
                <a:solidFill>
                  <a:srgbClr val="FFFFFF"/>
                </a:solidFill>
                <a:latin typeface="Telegraf Bold"/>
              </a:rPr>
              <a:t>AN ACCURACY OF 99.2% HAS BEEN ACHIEVED FOR THE VALIDATION SET</a:t>
            </a:r>
          </a:p>
          <a:p>
            <a:pPr algn="ctr">
              <a:lnSpc>
                <a:spcPts val="2940"/>
              </a:lnSpc>
              <a:spcBef>
                <a:spcPct val="0"/>
              </a:spcBef>
            </a:pPr>
            <a:endParaRPr lang="en-US" sz="2100" dirty="0">
              <a:solidFill>
                <a:srgbClr val="FFFFFF"/>
              </a:solidFill>
              <a:latin typeface="Telegraf Bold"/>
            </a:endParaRPr>
          </a:p>
        </p:txBody>
      </p:sp>
      <p:sp>
        <p:nvSpPr>
          <p:cNvPr id="10" name="TextBox 10"/>
          <p:cNvSpPr txBox="1"/>
          <p:nvPr/>
        </p:nvSpPr>
        <p:spPr>
          <a:xfrm>
            <a:off x="3054713" y="609483"/>
            <a:ext cx="14481140" cy="2054804"/>
          </a:xfrm>
          <a:prstGeom prst="rect">
            <a:avLst/>
          </a:prstGeom>
        </p:spPr>
        <p:txBody>
          <a:bodyPr lIns="0" tIns="0" rIns="0" bIns="0" rtlCol="0" anchor="t">
            <a:spAutoFit/>
          </a:bodyPr>
          <a:lstStyle/>
          <a:p>
            <a:pPr algn="ctr">
              <a:lnSpc>
                <a:spcPts val="7278"/>
              </a:lnSpc>
            </a:pPr>
            <a:r>
              <a:rPr lang="en-US" sz="8986">
                <a:solidFill>
                  <a:srgbClr val="FFFFFF"/>
                </a:solidFill>
                <a:latin typeface="Telegraf Bold"/>
              </a:rPr>
              <a:t>PERFORMANCE METRICS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6593" y="626584"/>
            <a:ext cx="2559061" cy="1414463"/>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2387" y="-2033799"/>
            <a:ext cx="8428138" cy="842813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11784" y="8844425"/>
            <a:ext cx="1744603" cy="964290"/>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5825350" y="2041046"/>
            <a:ext cx="772869" cy="238887"/>
          </a:xfrm>
          <a:prstGeom prst="rect">
            <a:avLst/>
          </a:prstGeom>
        </p:spPr>
      </p:pic>
      <p:sp>
        <p:nvSpPr>
          <p:cNvPr id="7" name="TextBox 7"/>
          <p:cNvSpPr txBox="1"/>
          <p:nvPr/>
        </p:nvSpPr>
        <p:spPr>
          <a:xfrm>
            <a:off x="4099778" y="3059072"/>
            <a:ext cx="13393998" cy="6264472"/>
          </a:xfrm>
          <a:prstGeom prst="rect">
            <a:avLst/>
          </a:prstGeom>
        </p:spPr>
        <p:txBody>
          <a:bodyPr wrap="square" lIns="0" tIns="0" rIns="0" bIns="0" rtlCol="0" anchor="t">
            <a:spAutoFit/>
          </a:bodyPr>
          <a:lstStyle/>
          <a:p>
            <a:pPr algn="just"/>
            <a:r>
              <a:rPr lang="en-US" sz="2800">
                <a:solidFill>
                  <a:schemeClr val="bg1"/>
                </a:solidFill>
                <a:latin typeface="Telegraf Bold"/>
                <a:ea typeface="+mn-lt"/>
                <a:cs typeface="+mn-lt"/>
              </a:rPr>
              <a:t>As farming is a significant component of our economy, it is crucial to make sure that even the smallest investment made in the agriculture industry is taken care of. Crop seeds are one such investment. So, it is crucial to confirm that the right crop has been selected for the right soil and that it meets its criteria in order to benefit the farmer. With the use of this technology, farmers would be better able to choose the right crop to plant based on a range of geographical and environmental parameters. By integrating perception and passed-down knowledge with a significantly more dependable solution to a significant problem affecting hundreds of millions of people, the ML and IoT assist them in minimizing costs and making strategic decisions. The next intention is to expand the number of soil variables and the size of the data set for this model in future work. </a:t>
            </a:r>
            <a:endParaRPr lang="en-US" sz="2800">
              <a:solidFill>
                <a:schemeClr val="bg1"/>
              </a:solidFill>
              <a:latin typeface="Telegraf Bold"/>
            </a:endParaRPr>
          </a:p>
          <a:p>
            <a:pPr algn="just">
              <a:lnSpc>
                <a:spcPts val="2940"/>
              </a:lnSpc>
            </a:pPr>
            <a:br>
              <a:rPr lang="en-US"/>
            </a:br>
            <a:endParaRPr lang="en-US"/>
          </a:p>
          <a:p>
            <a:pPr algn="ctr">
              <a:lnSpc>
                <a:spcPts val="2940"/>
              </a:lnSpc>
              <a:spcBef>
                <a:spcPct val="0"/>
              </a:spcBef>
            </a:pPr>
            <a:endParaRPr lang="en-US" sz="2100">
              <a:solidFill>
                <a:srgbClr val="FFFFFF"/>
              </a:solidFill>
              <a:latin typeface="Telegraf Bold"/>
            </a:endParaRPr>
          </a:p>
        </p:txBody>
      </p:sp>
      <p:grpSp>
        <p:nvGrpSpPr>
          <p:cNvPr id="8" name="Group 8"/>
          <p:cNvGrpSpPr>
            <a:grpSpLocks noChangeAspect="1"/>
          </p:cNvGrpSpPr>
          <p:nvPr/>
        </p:nvGrpSpPr>
        <p:grpSpPr>
          <a:xfrm>
            <a:off x="1028700" y="2691359"/>
            <a:ext cx="2552920" cy="5237299"/>
            <a:chOff x="0" y="0"/>
            <a:chExt cx="2192020" cy="3385820"/>
          </a:xfrm>
        </p:grpSpPr>
        <p:sp>
          <p:nvSpPr>
            <p:cNvPr id="9" name="Freeform 9"/>
            <p:cNvSpPr/>
            <p:nvPr/>
          </p:nvSpPr>
          <p:spPr>
            <a:xfrm>
              <a:off x="1270" y="-1"/>
              <a:ext cx="2194560" cy="3388362"/>
            </a:xfrm>
            <a:custGeom>
              <a:avLst/>
              <a:gdLst/>
              <a:ahLst/>
              <a:cxnLst/>
              <a:rect l="l" t="t" r="r" b="b"/>
              <a:pathLst>
                <a:path w="2194560" h="3388362">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8"/>
              <a:stretch>
                <a:fillRect l="-27426" r="-27426"/>
              </a:stretch>
            </a:blipFill>
          </p:spPr>
        </p:sp>
      </p:grpSp>
      <p:sp>
        <p:nvSpPr>
          <p:cNvPr id="10" name="TextBox 10"/>
          <p:cNvSpPr txBox="1"/>
          <p:nvPr/>
        </p:nvSpPr>
        <p:spPr>
          <a:xfrm>
            <a:off x="5681700" y="1332450"/>
            <a:ext cx="10223840" cy="1367838"/>
          </a:xfrm>
          <a:prstGeom prst="rect">
            <a:avLst/>
          </a:prstGeom>
        </p:spPr>
        <p:txBody>
          <a:bodyPr lIns="0" tIns="0" rIns="0" bIns="0" rtlCol="0" anchor="t">
            <a:spAutoFit/>
          </a:bodyPr>
          <a:lstStyle/>
          <a:p>
            <a:pPr algn="ctr">
              <a:lnSpc>
                <a:spcPts val="8817"/>
              </a:lnSpc>
            </a:pPr>
            <a:r>
              <a:rPr lang="en-US" sz="10885">
                <a:solidFill>
                  <a:srgbClr val="FFFFFF"/>
                </a:solidFill>
                <a:latin typeface="Telegraf Bold"/>
              </a:rPr>
              <a:t>CONCLUSION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62389" y="765807"/>
            <a:ext cx="2559061" cy="1414463"/>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2387" y="-2033799"/>
            <a:ext cx="8428138" cy="842813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11784" y="8844425"/>
            <a:ext cx="1744603" cy="964290"/>
          </a:xfrm>
          <a:prstGeom prst="rect">
            <a:avLst/>
          </a:prstGeom>
        </p:spPr>
      </p:pic>
      <p:sp>
        <p:nvSpPr>
          <p:cNvPr id="6" name="TextBox 6"/>
          <p:cNvSpPr txBox="1"/>
          <p:nvPr/>
        </p:nvSpPr>
        <p:spPr>
          <a:xfrm>
            <a:off x="513723" y="2841355"/>
            <a:ext cx="12559427" cy="5525808"/>
          </a:xfrm>
          <a:prstGeom prst="rect">
            <a:avLst/>
          </a:prstGeom>
        </p:spPr>
        <p:txBody>
          <a:bodyPr lIns="0" tIns="0" rIns="0" bIns="0" rtlCol="0" anchor="t">
            <a:spAutoFit/>
          </a:bodyPr>
          <a:lstStyle/>
          <a:p>
            <a:pPr algn="just"/>
            <a:r>
              <a:rPr lang="en-US" sz="2400">
                <a:solidFill>
                  <a:schemeClr val="bg1"/>
                </a:solidFill>
                <a:latin typeface="Telegraf Bold"/>
                <a:ea typeface="+mn-lt"/>
                <a:cs typeface="+mn-lt"/>
              </a:rPr>
              <a:t>A higher crop production is achievable, as evidenced by the forecast of crop yield based on soil data and effective algorithm implementation. The following features can be included by expanding the work. By uploading agricultural images, creating a website can assist farmers. Image processing is used to detect crop diseases so that users can order pesticides based on disease images and forecast fertilizer needs based on the state of the soil. By offering necessary guidance on crops, their development, and other fundamental knowledge, technology will help farmers. The address of the closest store where farmers may buy fertilizer and other supplies will also be provided. By giving them precise data on market prices and merchant information, it would also help farmers sell their goods to retailers. Also, this application can aid farmers in calculating crop MSP. Using the Internet of Things, the disease detection feature can be expanded (IOT TECHS).</a:t>
            </a:r>
            <a:endParaRPr lang="en-US" sz="2400">
              <a:solidFill>
                <a:schemeClr val="bg1"/>
              </a:solidFill>
              <a:latin typeface="Telegraf Bold"/>
            </a:endParaRPr>
          </a:p>
          <a:p>
            <a:pPr algn="just">
              <a:lnSpc>
                <a:spcPts val="2940"/>
              </a:lnSpc>
            </a:pPr>
            <a:br>
              <a:rPr lang="en-US"/>
            </a:br>
            <a:endParaRPr lang="en-US"/>
          </a:p>
          <a:p>
            <a:pPr algn="ctr">
              <a:lnSpc>
                <a:spcPts val="2940"/>
              </a:lnSpc>
              <a:spcBef>
                <a:spcPct val="0"/>
              </a:spcBef>
            </a:pPr>
            <a:endParaRPr lang="en-US" sz="2100">
              <a:solidFill>
                <a:srgbClr val="FFFFFF"/>
              </a:solidFill>
              <a:latin typeface="Telegraf Bold"/>
            </a:endParaRPr>
          </a:p>
        </p:txBody>
      </p:sp>
      <p:grpSp>
        <p:nvGrpSpPr>
          <p:cNvPr id="7" name="Group 7"/>
          <p:cNvGrpSpPr>
            <a:grpSpLocks noChangeAspect="1"/>
          </p:cNvGrpSpPr>
          <p:nvPr/>
        </p:nvGrpSpPr>
        <p:grpSpPr>
          <a:xfrm>
            <a:off x="13543638" y="2682288"/>
            <a:ext cx="3396562" cy="5246370"/>
            <a:chOff x="0" y="0"/>
            <a:chExt cx="2192020" cy="3385820"/>
          </a:xfrm>
        </p:grpSpPr>
        <p:sp>
          <p:nvSpPr>
            <p:cNvPr id="8" name="Freeform 8"/>
            <p:cNvSpPr/>
            <p:nvPr/>
          </p:nvSpPr>
          <p:spPr>
            <a:xfrm>
              <a:off x="1270" y="-1"/>
              <a:ext cx="2194560" cy="3388362"/>
            </a:xfrm>
            <a:custGeom>
              <a:avLst/>
              <a:gdLst/>
              <a:ahLst/>
              <a:cxnLst/>
              <a:rect l="l" t="t" r="r" b="b"/>
              <a:pathLst>
                <a:path w="2194560" h="3388362">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6"/>
              <a:stretch>
                <a:fillRect l="-101553" r="-101553"/>
              </a:stretch>
            </a:blipFill>
          </p:spPr>
        </p:sp>
      </p:grpSp>
      <p:sp>
        <p:nvSpPr>
          <p:cNvPr id="9" name="TextBox 9"/>
          <p:cNvSpPr txBox="1"/>
          <p:nvPr/>
        </p:nvSpPr>
        <p:spPr>
          <a:xfrm>
            <a:off x="1213437" y="1134450"/>
            <a:ext cx="11162950" cy="1367838"/>
          </a:xfrm>
          <a:prstGeom prst="rect">
            <a:avLst/>
          </a:prstGeom>
        </p:spPr>
        <p:txBody>
          <a:bodyPr lIns="0" tIns="0" rIns="0" bIns="0" rtlCol="0" anchor="t">
            <a:spAutoFit/>
          </a:bodyPr>
          <a:lstStyle/>
          <a:p>
            <a:pPr algn="ctr">
              <a:lnSpc>
                <a:spcPts val="8817"/>
              </a:lnSpc>
            </a:pPr>
            <a:r>
              <a:rPr lang="en-US" sz="10885">
                <a:solidFill>
                  <a:srgbClr val="FFFFFF"/>
                </a:solidFill>
                <a:latin typeface="Telegraf Bold"/>
              </a:rPr>
              <a:t>FUTURE SCOPE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62389" y="765807"/>
            <a:ext cx="2559061" cy="1414463"/>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2387" y="-2033799"/>
            <a:ext cx="8428138" cy="842813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11784" y="8844425"/>
            <a:ext cx="1744603" cy="964290"/>
          </a:xfrm>
          <a:prstGeom prst="rect">
            <a:avLst/>
          </a:prstGeom>
        </p:spPr>
      </p:pic>
      <p:sp>
        <p:nvSpPr>
          <p:cNvPr id="6" name="TextBox 6"/>
          <p:cNvSpPr txBox="1"/>
          <p:nvPr/>
        </p:nvSpPr>
        <p:spPr>
          <a:xfrm>
            <a:off x="813999" y="2988635"/>
            <a:ext cx="16221957" cy="7823835"/>
          </a:xfrm>
          <a:prstGeom prst="rect">
            <a:avLst/>
          </a:prstGeom>
        </p:spPr>
        <p:txBody>
          <a:bodyPr lIns="0" tIns="0" rIns="0" bIns="0" rtlCol="0" anchor="t">
            <a:spAutoFit/>
          </a:bodyPr>
          <a:lstStyle/>
          <a:p>
            <a:pPr>
              <a:lnSpc>
                <a:spcPts val="2940"/>
              </a:lnSpc>
            </a:pPr>
            <a:r>
              <a:rPr lang="en-US" sz="2100">
                <a:solidFill>
                  <a:srgbClr val="FFFFFF"/>
                </a:solidFill>
                <a:latin typeface="Telegraf Bold"/>
              </a:rPr>
              <a:t>1.ABHINAV SHARMA, ARPIT JAIN, PRATEEK GUPTA AND VINAY CHOUDARY ”MACHINE LEARNING APPLICATION FOR PRECISION AGRICULTURE” PUBLISHED IN IEEE ACCESS, VOLUME 09, (2020)</a:t>
            </a: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a:rPr>
              <a:t>2.    Dayalini S, Sathana M, Navodya P.R.N, Narmada Gamage, Anuradha Jaya “Agro-Mate: A Virtual Assister to Maximize Crop Yield in Agriculture Sector”, Published in IEEE Region 10 Conference(TENCON), 2021.</a:t>
            </a: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a:rPr>
              <a:t>3.   Sanidhya Purohit, Deep Sanghani. Naman Senjaliya, Prof. Anuradha Kapoor, “Agro-Farm Care for Crop, Fertilizer &amp; Disease Prediction using Machine Learning”, Published in International Research Journal of Engineering &amp; Technology, Volume: 09, 2022.</a:t>
            </a: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a:rPr>
              <a:t>4.  Priyanka Sahu, Amit Prakash Singh, Anuradha chug,Dinesh Singh,“A Case Study of Banana Crop using Machine Learning”, Published in IEEE Region 10 Conference (TENCON), 2022.</a:t>
            </a: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a:rPr>
              <a:t>5. Arfat Ahmad khan, Muhammad Faheem, Rab Nawaz Bashir,Muhammad Zahid Abbas, “IOT Assisted Context Aware Fertilizer Recommendation” , Published in IEEE Access, Volume 10, 2022.</a:t>
            </a:r>
          </a:p>
          <a:p>
            <a:pPr>
              <a:lnSpc>
                <a:spcPts val="2940"/>
              </a:lnSpc>
            </a:pPr>
            <a:endParaRPr lang="en-US" sz="2100">
              <a:solidFill>
                <a:srgbClr val="FFFFFF"/>
              </a:solidFill>
              <a:latin typeface="Telegraf Bold"/>
            </a:endParaRPr>
          </a:p>
          <a:p>
            <a:pPr>
              <a:lnSpc>
                <a:spcPts val="2940"/>
              </a:lnSpc>
            </a:pPr>
            <a:endParaRPr lang="en-US" sz="2100">
              <a:solidFill>
                <a:srgbClr val="FFFFFF"/>
              </a:solidFill>
              <a:latin typeface="Telegraf Bold"/>
            </a:endParaRP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Bold"/>
              </a:rPr>
              <a:t>     </a:t>
            </a:r>
          </a:p>
          <a:p>
            <a:pPr>
              <a:lnSpc>
                <a:spcPts val="2940"/>
              </a:lnSpc>
              <a:spcBef>
                <a:spcPct val="0"/>
              </a:spcBef>
            </a:pPr>
            <a:endParaRPr lang="en-US" sz="2100">
              <a:solidFill>
                <a:srgbClr val="FFFFFF"/>
              </a:solidFill>
              <a:latin typeface="Telegraf Bold Bold"/>
            </a:endParaRPr>
          </a:p>
        </p:txBody>
      </p:sp>
      <p:sp>
        <p:nvSpPr>
          <p:cNvPr id="7" name="TextBox 7"/>
          <p:cNvSpPr txBox="1"/>
          <p:nvPr/>
        </p:nvSpPr>
        <p:spPr>
          <a:xfrm>
            <a:off x="-82563" y="1359450"/>
            <a:ext cx="11162950" cy="1214884"/>
          </a:xfrm>
          <a:prstGeom prst="rect">
            <a:avLst/>
          </a:prstGeom>
        </p:spPr>
        <p:txBody>
          <a:bodyPr lIns="0" tIns="0" rIns="0" bIns="0" rtlCol="0" anchor="t">
            <a:spAutoFit/>
          </a:bodyPr>
          <a:lstStyle/>
          <a:p>
            <a:pPr algn="ctr">
              <a:lnSpc>
                <a:spcPts val="8817"/>
              </a:lnSpc>
            </a:pPr>
            <a:r>
              <a:rPr lang="en-US" sz="10885">
                <a:solidFill>
                  <a:srgbClr val="FFFFFF"/>
                </a:solidFill>
                <a:latin typeface="Telegraf Bold"/>
              </a:rPr>
              <a:t>REFERENCES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62389" y="765807"/>
            <a:ext cx="2559061" cy="1414463"/>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2387" y="-2033799"/>
            <a:ext cx="8428138" cy="8428138"/>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11784" y="8844425"/>
            <a:ext cx="1744603" cy="964290"/>
          </a:xfrm>
          <a:prstGeom prst="rect">
            <a:avLst/>
          </a:prstGeom>
        </p:spPr>
      </p:pic>
      <p:sp>
        <p:nvSpPr>
          <p:cNvPr id="6" name="TextBox 6"/>
          <p:cNvSpPr txBox="1"/>
          <p:nvPr/>
        </p:nvSpPr>
        <p:spPr>
          <a:xfrm>
            <a:off x="813999" y="2606088"/>
            <a:ext cx="16221957" cy="8566785"/>
          </a:xfrm>
          <a:prstGeom prst="rect">
            <a:avLst/>
          </a:prstGeom>
        </p:spPr>
        <p:txBody>
          <a:bodyPr lIns="0" tIns="0" rIns="0" bIns="0" rtlCol="0" anchor="t">
            <a:spAutoFit/>
          </a:bodyPr>
          <a:lstStyle/>
          <a:p>
            <a:pPr>
              <a:lnSpc>
                <a:spcPts val="2940"/>
              </a:lnSpc>
            </a:pPr>
            <a:r>
              <a:rPr lang="en-US" sz="2100">
                <a:solidFill>
                  <a:srgbClr val="FFFFFF"/>
                </a:solidFill>
                <a:latin typeface="Telegraf Bold"/>
              </a:rPr>
              <a:t>   6.   PE RUBINI, P KAVITHA, “DEEP LEARNING MODEL FOR EARLY PREDICTION OF PLANT DISEASE”, PUBLISHED IN THIRD INTERNATIONAL CONFERENCE ON INTELLIGENT COMMUNICATION TECHNOLOGIES AND VIRTUAL MOBILE NETWORKS, 2021.</a:t>
            </a: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a:rPr>
              <a:t>7.  Sri Laasya.Kanuru,Amit Kumar Tyagi,Aswathy S UN Sreenath,Terrance Frederick Fernandez,Shashvi Mishra, “Prediction of Pesticides and Fertilizers using Machine Learning and Internet of Things”, Published in International Conference on Computer Communication and Informatics (ICCCI ), 2021.</a:t>
            </a: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a:rPr>
              <a:t>8.  Anguraj.K, Thiyaneswaran.B, Megashree. G, Preetha Shri.J.G, Navya.S, Jayanthi.J, “Crop Recommendation on Analyzing Soil using Machine Learning”, Published in Turkish Journal of Computer and Mathematics Education, Volume 12, 2021.</a:t>
            </a: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a:rPr>
              <a:t>9.  Taranjeet Singh, Saurabh Anand, Anmol Sehgal, Siddhesh Mahajan, Prof. Pranoti Kavimandan, “CROFED - Crop and Fertilizer Recommendation and Disease diagnosis system using Machine Learning and Internet of Things”, Published in, Volume 09, 2022.</a:t>
            </a: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a:rPr>
              <a:t>10. C.Murugamani,,S.Hemalatha,Pravin R.Kshirsagar,K.Riyazuddin, Quadri Noorulhasan Naveed, Saiful Islam, S.Siddharth, Syed Parween Mazher Ali, &amp; Areda Batu, “Machine Learning Technique for Precision Agriculture Applications in 5G-Based Internet of Things”, Published in Wireless Communications and Mobile Computing Volume, 2022.</a:t>
            </a:r>
          </a:p>
          <a:p>
            <a:pPr>
              <a:lnSpc>
                <a:spcPts val="2940"/>
              </a:lnSpc>
            </a:pPr>
            <a:endParaRPr lang="en-US" sz="2100">
              <a:solidFill>
                <a:srgbClr val="FFFFFF"/>
              </a:solidFill>
              <a:latin typeface="Telegraf Bold"/>
            </a:endParaRPr>
          </a:p>
          <a:p>
            <a:pPr>
              <a:lnSpc>
                <a:spcPts val="2940"/>
              </a:lnSpc>
            </a:pPr>
            <a:r>
              <a:rPr lang="en-US" sz="2100">
                <a:solidFill>
                  <a:srgbClr val="FFFFFF"/>
                </a:solidFill>
                <a:latin typeface="Telegraf Bold"/>
              </a:rPr>
              <a:t> </a:t>
            </a:r>
          </a:p>
          <a:p>
            <a:pPr>
              <a:lnSpc>
                <a:spcPts val="2940"/>
              </a:lnSpc>
              <a:spcBef>
                <a:spcPct val="0"/>
              </a:spcBef>
            </a:pPr>
            <a:endParaRPr lang="en-US" sz="2100">
              <a:solidFill>
                <a:srgbClr val="FFFFFF"/>
              </a:solidFill>
              <a:latin typeface="Telegraf Bold"/>
            </a:endParaRPr>
          </a:p>
        </p:txBody>
      </p:sp>
      <p:sp>
        <p:nvSpPr>
          <p:cNvPr id="7" name="TextBox 7"/>
          <p:cNvSpPr txBox="1"/>
          <p:nvPr/>
        </p:nvSpPr>
        <p:spPr>
          <a:xfrm>
            <a:off x="-82563" y="1170450"/>
            <a:ext cx="11162950" cy="1214884"/>
          </a:xfrm>
          <a:prstGeom prst="rect">
            <a:avLst/>
          </a:prstGeom>
        </p:spPr>
        <p:txBody>
          <a:bodyPr lIns="0" tIns="0" rIns="0" bIns="0" rtlCol="0" anchor="t">
            <a:spAutoFit/>
          </a:bodyPr>
          <a:lstStyle/>
          <a:p>
            <a:pPr algn="ctr">
              <a:lnSpc>
                <a:spcPts val="8817"/>
              </a:lnSpc>
            </a:pPr>
            <a:r>
              <a:rPr lang="en-US" sz="10885">
                <a:solidFill>
                  <a:srgbClr val="FFFFFF"/>
                </a:solidFill>
                <a:latin typeface="Telegraf Bold"/>
              </a:rPr>
              <a:t>REFERENCES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36930" y="1341192"/>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9181" y="10049841"/>
            <a:ext cx="19043543" cy="58861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8049193" y="-657896"/>
            <a:ext cx="2180089" cy="1193103"/>
          </a:xfrm>
          <a:prstGeom prst="rect">
            <a:avLst/>
          </a:prstGeom>
        </p:spPr>
      </p:pic>
      <p:grpSp>
        <p:nvGrpSpPr>
          <p:cNvPr id="10" name="Group 10"/>
          <p:cNvGrpSpPr>
            <a:grpSpLocks noChangeAspect="1"/>
          </p:cNvGrpSpPr>
          <p:nvPr/>
        </p:nvGrpSpPr>
        <p:grpSpPr>
          <a:xfrm rot="15841703">
            <a:off x="6636843" y="1812389"/>
            <a:ext cx="5004787" cy="5864785"/>
            <a:chOff x="-87630" y="-123190"/>
            <a:chExt cx="4464050" cy="5231130"/>
          </a:xfrm>
        </p:grpSpPr>
        <p:sp>
          <p:nvSpPr>
            <p:cNvPr id="11" name="Freeform 11"/>
            <p:cNvSpPr/>
            <p:nvPr/>
          </p:nvSpPr>
          <p:spPr>
            <a:xfrm>
              <a:off x="-87630" y="-123190"/>
              <a:ext cx="4464050" cy="5231130"/>
            </a:xfrm>
            <a:custGeom>
              <a:avLst/>
              <a:gdLst/>
              <a:ahLst/>
              <a:cxnLst/>
              <a:rect l="l" t="t" r="r" b="b"/>
              <a:pathLst>
                <a:path w="4464050" h="5231130">
                  <a:moveTo>
                    <a:pt x="1386840" y="1974850"/>
                  </a:moveTo>
                  <a:cubicBezTo>
                    <a:pt x="1517650" y="2390140"/>
                    <a:pt x="1342390" y="2815590"/>
                    <a:pt x="995680" y="2924810"/>
                  </a:cubicBezTo>
                  <a:cubicBezTo>
                    <a:pt x="648970" y="3034030"/>
                    <a:pt x="261620" y="2785110"/>
                    <a:pt x="130810" y="2369820"/>
                  </a:cubicBezTo>
                  <a:cubicBezTo>
                    <a:pt x="0" y="1954530"/>
                    <a:pt x="175260" y="1529080"/>
                    <a:pt x="521970" y="1419860"/>
                  </a:cubicBezTo>
                  <a:cubicBezTo>
                    <a:pt x="868680" y="1310640"/>
                    <a:pt x="1256030" y="1559560"/>
                    <a:pt x="1386840" y="1974850"/>
                  </a:cubicBezTo>
                  <a:close/>
                  <a:moveTo>
                    <a:pt x="3670300" y="1718310"/>
                  </a:moveTo>
                  <a:cubicBezTo>
                    <a:pt x="3636010" y="1697990"/>
                    <a:pt x="3601720" y="1680210"/>
                    <a:pt x="3566160" y="1663700"/>
                  </a:cubicBezTo>
                  <a:cubicBezTo>
                    <a:pt x="3327400" y="1555750"/>
                    <a:pt x="3155950" y="1333500"/>
                    <a:pt x="3126740" y="1073150"/>
                  </a:cubicBezTo>
                  <a:cubicBezTo>
                    <a:pt x="3116580" y="986790"/>
                    <a:pt x="3096260" y="899160"/>
                    <a:pt x="3065780" y="814070"/>
                  </a:cubicBezTo>
                  <a:cubicBezTo>
                    <a:pt x="2875280" y="287020"/>
                    <a:pt x="2345690" y="0"/>
                    <a:pt x="1883410" y="173990"/>
                  </a:cubicBezTo>
                  <a:cubicBezTo>
                    <a:pt x="1421130" y="347980"/>
                    <a:pt x="1201420" y="915670"/>
                    <a:pt x="1391920" y="1442720"/>
                  </a:cubicBezTo>
                  <a:cubicBezTo>
                    <a:pt x="1431290" y="1550670"/>
                    <a:pt x="1484630" y="1648460"/>
                    <a:pt x="1548130" y="1733550"/>
                  </a:cubicBezTo>
                  <a:cubicBezTo>
                    <a:pt x="1727200" y="1973580"/>
                    <a:pt x="1751330" y="2294890"/>
                    <a:pt x="1600200" y="2552700"/>
                  </a:cubicBezTo>
                  <a:cubicBezTo>
                    <a:pt x="1596390" y="2560320"/>
                    <a:pt x="1591310" y="2567940"/>
                    <a:pt x="1587500" y="2575560"/>
                  </a:cubicBezTo>
                  <a:cubicBezTo>
                    <a:pt x="1094740" y="3437890"/>
                    <a:pt x="1231900" y="4453890"/>
                    <a:pt x="1891030" y="4842510"/>
                  </a:cubicBezTo>
                  <a:cubicBezTo>
                    <a:pt x="2550160" y="5231130"/>
                    <a:pt x="3483610" y="4848860"/>
                    <a:pt x="3973830" y="3985260"/>
                  </a:cubicBezTo>
                  <a:cubicBezTo>
                    <a:pt x="4464050" y="3121660"/>
                    <a:pt x="4329430" y="2108200"/>
                    <a:pt x="3670300" y="1718310"/>
                  </a:cubicBezTo>
                  <a:close/>
                </a:path>
              </a:pathLst>
            </a:custGeom>
            <a:blipFill>
              <a:blip r:embed="rId8"/>
              <a:stretch>
                <a:fillRect l="-6156" t="2528" r="-10348" b="-2528"/>
              </a:stretch>
            </a:blipFill>
          </p:spPr>
        </p:sp>
      </p:grpSp>
      <p:sp>
        <p:nvSpPr>
          <p:cNvPr id="12" name="TextBox 12"/>
          <p:cNvSpPr txBox="1"/>
          <p:nvPr/>
        </p:nvSpPr>
        <p:spPr>
          <a:xfrm>
            <a:off x="4667996" y="3693410"/>
            <a:ext cx="8942479" cy="1227900"/>
          </a:xfrm>
          <a:prstGeom prst="rect">
            <a:avLst/>
          </a:prstGeom>
        </p:spPr>
        <p:txBody>
          <a:bodyPr lIns="0" tIns="0" rIns="0" bIns="0" rtlCol="0" anchor="t">
            <a:spAutoFit/>
          </a:bodyPr>
          <a:lstStyle/>
          <a:p>
            <a:pPr algn="ctr">
              <a:lnSpc>
                <a:spcPts val="8898"/>
              </a:lnSpc>
            </a:pPr>
            <a:r>
              <a:rPr lang="en-US" sz="10985" dirty="0">
                <a:solidFill>
                  <a:srgbClr val="FFFFFF"/>
                </a:solidFill>
                <a:latin typeface="Telegraf Bold"/>
              </a:rPr>
              <a:t>THANK YOU</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8662309" y="1471698"/>
            <a:ext cx="963383" cy="6691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7086361"/>
            <a:ext cx="2171939" cy="217193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516741" y="-2085728"/>
            <a:ext cx="5789919" cy="5789919"/>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28235" y="2904690"/>
            <a:ext cx="772869" cy="238887"/>
          </a:xfrm>
          <a:prstGeom prst="rect">
            <a:avLst/>
          </a:prstGeom>
        </p:spPr>
      </p:pic>
      <p:pic>
        <p:nvPicPr>
          <p:cNvPr id="7" name="Picture 7"/>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5673634" y="8975890"/>
            <a:ext cx="772869" cy="238887"/>
          </a:xfrm>
          <a:prstGeom prst="rect">
            <a:avLst/>
          </a:prstGeom>
        </p:spPr>
      </p:pic>
      <p:sp>
        <p:nvSpPr>
          <p:cNvPr id="9" name="TextBox 9"/>
          <p:cNvSpPr txBox="1"/>
          <p:nvPr/>
        </p:nvSpPr>
        <p:spPr>
          <a:xfrm>
            <a:off x="4582335" y="3888927"/>
            <a:ext cx="9123329" cy="2482263"/>
          </a:xfrm>
          <a:prstGeom prst="rect">
            <a:avLst/>
          </a:prstGeom>
        </p:spPr>
        <p:txBody>
          <a:bodyPr lIns="0" tIns="0" rIns="0" bIns="0" rtlCol="0" anchor="t">
            <a:spAutoFit/>
          </a:bodyPr>
          <a:lstStyle/>
          <a:p>
            <a:pPr algn="ctr">
              <a:lnSpc>
                <a:spcPts val="8817"/>
              </a:lnSpc>
            </a:pPr>
            <a:r>
              <a:rPr lang="en-US" sz="10885" dirty="0">
                <a:solidFill>
                  <a:srgbClr val="FFFFFF"/>
                </a:solidFill>
                <a:latin typeface="Telegraf Bold"/>
              </a:rPr>
              <a:t>LITERATURE SURVEY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36930" y="1341192"/>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9181" y="10049841"/>
            <a:ext cx="19043543" cy="58861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8049193" y="-657896"/>
            <a:ext cx="2180089" cy="1193103"/>
          </a:xfrm>
          <a:prstGeom prst="rect">
            <a:avLst/>
          </a:prstGeom>
        </p:spPr>
      </p:pic>
      <p:sp>
        <p:nvSpPr>
          <p:cNvPr id="5" name="TextBox 5"/>
          <p:cNvSpPr txBox="1"/>
          <p:nvPr/>
        </p:nvSpPr>
        <p:spPr>
          <a:xfrm>
            <a:off x="2432212" y="1998820"/>
            <a:ext cx="7748579" cy="1738101"/>
          </a:xfrm>
          <a:prstGeom prst="rect">
            <a:avLst/>
          </a:prstGeom>
        </p:spPr>
        <p:txBody>
          <a:bodyPr lIns="0" tIns="0" rIns="0" bIns="0" rtlCol="0" anchor="t">
            <a:spAutoFit/>
          </a:bodyPr>
          <a:lstStyle/>
          <a:p>
            <a:pPr algn="ctr">
              <a:lnSpc>
                <a:spcPts val="3564"/>
              </a:lnSpc>
            </a:pPr>
            <a:r>
              <a:rPr lang="en-US" sz="2545" dirty="0">
                <a:solidFill>
                  <a:srgbClr val="FFFFFF"/>
                </a:solidFill>
                <a:latin typeface="TT Commons Pro Italics"/>
              </a:rPr>
              <a:t>From the above papers, it  has been inferred that in most cases the data collection has been done using IOT to get real time data.</a:t>
            </a:r>
          </a:p>
          <a:p>
            <a:pPr algn="ctr">
              <a:lnSpc>
                <a:spcPts val="3284"/>
              </a:lnSpc>
              <a:spcBef>
                <a:spcPct val="0"/>
              </a:spcBef>
            </a:pPr>
            <a:endParaRPr lang="en-US" sz="2545" dirty="0">
              <a:solidFill>
                <a:srgbClr val="FFFFFF"/>
              </a:solidFill>
              <a:latin typeface="TT Commons Pro Italics"/>
            </a:endParaRPr>
          </a:p>
        </p:txBody>
      </p:sp>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39433" y="2582525"/>
            <a:ext cx="309158" cy="309158"/>
          </a:xfrm>
          <a:prstGeom prst="rect">
            <a:avLst/>
          </a:prstGeom>
        </p:spPr>
      </p:pic>
      <p:sp>
        <p:nvSpPr>
          <p:cNvPr id="7" name="TextBox 7"/>
          <p:cNvSpPr txBox="1"/>
          <p:nvPr/>
        </p:nvSpPr>
        <p:spPr>
          <a:xfrm>
            <a:off x="2432212" y="3481599"/>
            <a:ext cx="8397931" cy="1661901"/>
          </a:xfrm>
          <a:prstGeom prst="rect">
            <a:avLst/>
          </a:prstGeom>
        </p:spPr>
        <p:txBody>
          <a:bodyPr lIns="0" tIns="0" rIns="0" bIns="0" rtlCol="0" anchor="t">
            <a:spAutoFit/>
          </a:bodyPr>
          <a:lstStyle/>
          <a:p>
            <a:pPr algn="ctr">
              <a:lnSpc>
                <a:spcPts val="3564"/>
              </a:lnSpc>
            </a:pPr>
            <a:endParaRPr/>
          </a:p>
          <a:p>
            <a:pPr algn="ctr">
              <a:lnSpc>
                <a:spcPts val="3284"/>
              </a:lnSpc>
            </a:pPr>
            <a:r>
              <a:rPr lang="en-US" sz="2345">
                <a:solidFill>
                  <a:srgbClr val="FFFFFF"/>
                </a:solidFill>
                <a:latin typeface="TT Commons Pro Italics"/>
              </a:rPr>
              <a:t>In most of these cases, the data set focusses on either one of the crops or from a certain region.</a:t>
            </a:r>
          </a:p>
          <a:p>
            <a:pPr algn="ctr">
              <a:lnSpc>
                <a:spcPts val="3284"/>
              </a:lnSpc>
              <a:spcBef>
                <a:spcPct val="0"/>
              </a:spcBef>
            </a:pPr>
            <a:endParaRPr lang="en-US" sz="2345">
              <a:solidFill>
                <a:srgbClr val="FFFFFF"/>
              </a:solidFill>
              <a:latin typeface="TT Commons Pro Italics"/>
            </a:endParaRPr>
          </a:p>
        </p:txBody>
      </p:sp>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39433" y="4181783"/>
            <a:ext cx="309158" cy="309158"/>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39433" y="5613443"/>
            <a:ext cx="309158" cy="309158"/>
          </a:xfrm>
          <a:prstGeom prst="rect">
            <a:avLst/>
          </a:prstGeom>
        </p:spPr>
      </p:pic>
      <p:grpSp>
        <p:nvGrpSpPr>
          <p:cNvPr id="10" name="Group 10"/>
          <p:cNvGrpSpPr>
            <a:grpSpLocks noChangeAspect="1"/>
          </p:cNvGrpSpPr>
          <p:nvPr/>
        </p:nvGrpSpPr>
        <p:grpSpPr>
          <a:xfrm>
            <a:off x="11858472" y="2132911"/>
            <a:ext cx="4477055" cy="5246370"/>
            <a:chOff x="-87630" y="-123190"/>
            <a:chExt cx="4464050" cy="5231130"/>
          </a:xfrm>
        </p:grpSpPr>
        <p:sp>
          <p:nvSpPr>
            <p:cNvPr id="11" name="Freeform 11"/>
            <p:cNvSpPr/>
            <p:nvPr/>
          </p:nvSpPr>
          <p:spPr>
            <a:xfrm>
              <a:off x="-87630" y="-123190"/>
              <a:ext cx="4464050" cy="5231130"/>
            </a:xfrm>
            <a:custGeom>
              <a:avLst/>
              <a:gdLst/>
              <a:ahLst/>
              <a:cxnLst/>
              <a:rect l="l" t="t" r="r" b="b"/>
              <a:pathLst>
                <a:path w="4464050" h="5231130">
                  <a:moveTo>
                    <a:pt x="1386840" y="1974850"/>
                  </a:moveTo>
                  <a:cubicBezTo>
                    <a:pt x="1517650" y="2390140"/>
                    <a:pt x="1342390" y="2815590"/>
                    <a:pt x="995680" y="2924810"/>
                  </a:cubicBezTo>
                  <a:cubicBezTo>
                    <a:pt x="648970" y="3034030"/>
                    <a:pt x="261620" y="2785110"/>
                    <a:pt x="130810" y="2369820"/>
                  </a:cubicBezTo>
                  <a:cubicBezTo>
                    <a:pt x="0" y="1954530"/>
                    <a:pt x="175260" y="1529080"/>
                    <a:pt x="521970" y="1419860"/>
                  </a:cubicBezTo>
                  <a:cubicBezTo>
                    <a:pt x="868680" y="1310640"/>
                    <a:pt x="1256030" y="1559560"/>
                    <a:pt x="1386840" y="1974850"/>
                  </a:cubicBezTo>
                  <a:close/>
                  <a:moveTo>
                    <a:pt x="3670300" y="1718310"/>
                  </a:moveTo>
                  <a:cubicBezTo>
                    <a:pt x="3636010" y="1697990"/>
                    <a:pt x="3601720" y="1680210"/>
                    <a:pt x="3566160" y="1663700"/>
                  </a:cubicBezTo>
                  <a:cubicBezTo>
                    <a:pt x="3327400" y="1555750"/>
                    <a:pt x="3155950" y="1333500"/>
                    <a:pt x="3126740" y="1073150"/>
                  </a:cubicBezTo>
                  <a:cubicBezTo>
                    <a:pt x="3116580" y="986790"/>
                    <a:pt x="3096260" y="899160"/>
                    <a:pt x="3065780" y="814070"/>
                  </a:cubicBezTo>
                  <a:cubicBezTo>
                    <a:pt x="2875280" y="287020"/>
                    <a:pt x="2345690" y="0"/>
                    <a:pt x="1883410" y="173990"/>
                  </a:cubicBezTo>
                  <a:cubicBezTo>
                    <a:pt x="1421130" y="347980"/>
                    <a:pt x="1201420" y="915670"/>
                    <a:pt x="1391920" y="1442720"/>
                  </a:cubicBezTo>
                  <a:cubicBezTo>
                    <a:pt x="1431290" y="1550670"/>
                    <a:pt x="1484630" y="1648460"/>
                    <a:pt x="1548130" y="1733550"/>
                  </a:cubicBezTo>
                  <a:cubicBezTo>
                    <a:pt x="1727200" y="1973580"/>
                    <a:pt x="1751330" y="2294890"/>
                    <a:pt x="1600200" y="2552700"/>
                  </a:cubicBezTo>
                  <a:cubicBezTo>
                    <a:pt x="1596390" y="2560320"/>
                    <a:pt x="1591310" y="2567940"/>
                    <a:pt x="1587500" y="2575560"/>
                  </a:cubicBezTo>
                  <a:cubicBezTo>
                    <a:pt x="1094740" y="3437890"/>
                    <a:pt x="1231900" y="4453890"/>
                    <a:pt x="1891030" y="4842510"/>
                  </a:cubicBezTo>
                  <a:cubicBezTo>
                    <a:pt x="2550160" y="5231130"/>
                    <a:pt x="3483610" y="4848860"/>
                    <a:pt x="3973830" y="3985260"/>
                  </a:cubicBezTo>
                  <a:cubicBezTo>
                    <a:pt x="4464050" y="3121660"/>
                    <a:pt x="4329430" y="2108200"/>
                    <a:pt x="3670300" y="1718310"/>
                  </a:cubicBezTo>
                  <a:close/>
                </a:path>
              </a:pathLst>
            </a:custGeom>
            <a:blipFill>
              <a:blip r:embed="rId10"/>
              <a:stretch>
                <a:fillRect l="-6156" t="2528" r="-10348" b="-2528"/>
              </a:stretch>
            </a:blipFill>
          </p:spPr>
        </p:sp>
      </p:grpSp>
      <p:sp>
        <p:nvSpPr>
          <p:cNvPr id="12" name="TextBox 12"/>
          <p:cNvSpPr txBox="1"/>
          <p:nvPr/>
        </p:nvSpPr>
        <p:spPr>
          <a:xfrm rot="5400000">
            <a:off x="9702684" y="4457106"/>
            <a:ext cx="8942479" cy="1372789"/>
          </a:xfrm>
          <a:prstGeom prst="rect">
            <a:avLst/>
          </a:prstGeom>
        </p:spPr>
        <p:txBody>
          <a:bodyPr lIns="0" tIns="0" rIns="0" bIns="0" rtlCol="0" anchor="t">
            <a:spAutoFit/>
          </a:bodyPr>
          <a:lstStyle/>
          <a:p>
            <a:pPr algn="ctr">
              <a:lnSpc>
                <a:spcPts val="8898"/>
              </a:lnSpc>
            </a:pPr>
            <a:r>
              <a:rPr lang="en-US" sz="10985">
                <a:solidFill>
                  <a:srgbClr val="FFFFFF"/>
                </a:solidFill>
                <a:latin typeface="Telegraf Bold"/>
              </a:rPr>
              <a:t>SUMMARY</a:t>
            </a:r>
          </a:p>
        </p:txBody>
      </p:sp>
      <p:sp>
        <p:nvSpPr>
          <p:cNvPr id="13" name="TextBox 13"/>
          <p:cNvSpPr txBox="1"/>
          <p:nvPr/>
        </p:nvSpPr>
        <p:spPr>
          <a:xfrm>
            <a:off x="2265647" y="4708471"/>
            <a:ext cx="8731061" cy="2071476"/>
          </a:xfrm>
          <a:prstGeom prst="rect">
            <a:avLst/>
          </a:prstGeom>
        </p:spPr>
        <p:txBody>
          <a:bodyPr lIns="0" tIns="0" rIns="0" bIns="0" rtlCol="0" anchor="t">
            <a:spAutoFit/>
          </a:bodyPr>
          <a:lstStyle/>
          <a:p>
            <a:pPr algn="ctr">
              <a:lnSpc>
                <a:spcPts val="3564"/>
              </a:lnSpc>
            </a:pPr>
            <a:endParaRPr/>
          </a:p>
          <a:p>
            <a:pPr algn="ctr">
              <a:lnSpc>
                <a:spcPts val="3284"/>
              </a:lnSpc>
            </a:pPr>
            <a:r>
              <a:rPr lang="en-US" sz="2345">
                <a:solidFill>
                  <a:srgbClr val="FFFFFF"/>
                </a:solidFill>
                <a:latin typeface="TT Commons Pro Italics"/>
              </a:rPr>
              <a:t>It has been inferred that the IoT devices used for the analysis of soil is not very efficient and has to be made feasible so that it can be accessed easily.</a:t>
            </a:r>
          </a:p>
          <a:p>
            <a:pPr algn="ctr">
              <a:lnSpc>
                <a:spcPts val="3284"/>
              </a:lnSpc>
              <a:spcBef>
                <a:spcPct val="0"/>
              </a:spcBef>
            </a:pPr>
            <a:endParaRPr lang="en-US" sz="2345">
              <a:solidFill>
                <a:srgbClr val="FFFFFF"/>
              </a:solidFill>
              <a:latin typeface="TT Commons Pro Italics"/>
            </a:endParaRPr>
          </a:p>
        </p:txBody>
      </p:sp>
    </p:spTree>
    <p:extLst>
      <p:ext uri="{BB962C8B-B14F-4D97-AF65-F5344CB8AC3E}">
        <p14:creationId xmlns:p14="http://schemas.microsoft.com/office/powerpoint/2010/main" val="3964909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380999"/>
            <a:ext cx="9074186" cy="65590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48615" y="-3469197"/>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57760" y="5293025"/>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141708" y="9747677"/>
            <a:ext cx="772869" cy="238887"/>
          </a:xfrm>
          <a:prstGeom prst="rect">
            <a:avLst/>
          </a:prstGeom>
        </p:spPr>
      </p:pic>
      <p:graphicFrame>
        <p:nvGraphicFramePr>
          <p:cNvPr id="9" name="Table 8">
            <a:extLst>
              <a:ext uri="{FF2B5EF4-FFF2-40B4-BE49-F238E27FC236}">
                <a16:creationId xmlns:a16="http://schemas.microsoft.com/office/drawing/2014/main" id="{1F66DD72-1601-FDE3-65CC-663341A4387B}"/>
              </a:ext>
            </a:extLst>
          </p:cNvPr>
          <p:cNvGraphicFramePr>
            <a:graphicFrameLocks noGrp="1"/>
          </p:cNvGraphicFramePr>
          <p:nvPr>
            <p:extLst>
              <p:ext uri="{D42A27DB-BD31-4B8C-83A1-F6EECF244321}">
                <p14:modId xmlns:p14="http://schemas.microsoft.com/office/powerpoint/2010/main" val="3023576425"/>
              </p:ext>
            </p:extLst>
          </p:nvPr>
        </p:nvGraphicFramePr>
        <p:xfrm>
          <a:off x="471714" y="1451428"/>
          <a:ext cx="17163877" cy="8145501"/>
        </p:xfrm>
        <a:graphic>
          <a:graphicData uri="http://schemas.openxmlformats.org/drawingml/2006/table">
            <a:tbl>
              <a:tblPr firstRow="1" bandRow="1">
                <a:tableStyleId>{93296810-A885-4BE3-A3E7-6D5BEEA58F35}</a:tableStyleId>
              </a:tblPr>
              <a:tblGrid>
                <a:gridCol w="548544">
                  <a:extLst>
                    <a:ext uri="{9D8B030D-6E8A-4147-A177-3AD203B41FA5}">
                      <a16:colId xmlns:a16="http://schemas.microsoft.com/office/drawing/2014/main" val="3631965837"/>
                    </a:ext>
                  </a:extLst>
                </a:gridCol>
                <a:gridCol w="2815415">
                  <a:extLst>
                    <a:ext uri="{9D8B030D-6E8A-4147-A177-3AD203B41FA5}">
                      <a16:colId xmlns:a16="http://schemas.microsoft.com/office/drawing/2014/main" val="149393969"/>
                    </a:ext>
                  </a:extLst>
                </a:gridCol>
                <a:gridCol w="2223953">
                  <a:extLst>
                    <a:ext uri="{9D8B030D-6E8A-4147-A177-3AD203B41FA5}">
                      <a16:colId xmlns:a16="http://schemas.microsoft.com/office/drawing/2014/main" val="2254035060"/>
                    </a:ext>
                  </a:extLst>
                </a:gridCol>
                <a:gridCol w="3420030">
                  <a:extLst>
                    <a:ext uri="{9D8B030D-6E8A-4147-A177-3AD203B41FA5}">
                      <a16:colId xmlns:a16="http://schemas.microsoft.com/office/drawing/2014/main" val="33404537"/>
                    </a:ext>
                  </a:extLst>
                </a:gridCol>
                <a:gridCol w="5344964">
                  <a:extLst>
                    <a:ext uri="{9D8B030D-6E8A-4147-A177-3AD203B41FA5}">
                      <a16:colId xmlns:a16="http://schemas.microsoft.com/office/drawing/2014/main" val="1958249566"/>
                    </a:ext>
                  </a:extLst>
                </a:gridCol>
                <a:gridCol w="2810971">
                  <a:extLst>
                    <a:ext uri="{9D8B030D-6E8A-4147-A177-3AD203B41FA5}">
                      <a16:colId xmlns:a16="http://schemas.microsoft.com/office/drawing/2014/main" val="435769549"/>
                    </a:ext>
                  </a:extLst>
                </a:gridCol>
              </a:tblGrid>
              <a:tr h="1393093">
                <a:tc>
                  <a:txBody>
                    <a:bodyPr/>
                    <a:lstStyle/>
                    <a:p>
                      <a:r>
                        <a:rPr lang="en-IN" sz="2000">
                          <a:latin typeface="Times New Roman"/>
                          <a:cs typeface="Times New Roman"/>
                        </a:rPr>
                        <a:t>YEAR</a:t>
                      </a:r>
                    </a:p>
                  </a:txBody>
                  <a:tcPr>
                    <a:solidFill>
                      <a:srgbClr val="64BE4D"/>
                    </a:solidFill>
                  </a:tcPr>
                </a:tc>
                <a:tc>
                  <a:txBody>
                    <a:bodyPr/>
                    <a:lstStyle/>
                    <a:p>
                      <a:r>
                        <a:rPr lang="en-IN" sz="2000">
                          <a:latin typeface="Times New Roman"/>
                          <a:cs typeface="Times New Roman"/>
                        </a:rPr>
                        <a:t>AUTHOR</a:t>
                      </a:r>
                    </a:p>
                    <a:p>
                      <a:r>
                        <a:rPr lang="en-IN" sz="2000">
                          <a:latin typeface="Times New Roman"/>
                          <a:cs typeface="Times New Roman"/>
                        </a:rPr>
                        <a:t>NAME</a:t>
                      </a:r>
                    </a:p>
                  </a:txBody>
                  <a:tcPr>
                    <a:solidFill>
                      <a:srgbClr val="64BE4D"/>
                    </a:solidFill>
                  </a:tcPr>
                </a:tc>
                <a:tc>
                  <a:txBody>
                    <a:bodyPr/>
                    <a:lstStyle/>
                    <a:p>
                      <a:r>
                        <a:rPr lang="en-IN" sz="2000">
                          <a:latin typeface="Telegraf Bold"/>
                          <a:cs typeface="Times New Roman"/>
                        </a:rPr>
                        <a:t>PAPER</a:t>
                      </a:r>
                    </a:p>
                    <a:p>
                      <a:r>
                        <a:rPr lang="en-IN" sz="2000">
                          <a:latin typeface="Telegraf Bold"/>
                          <a:cs typeface="Times New Roman"/>
                        </a:rPr>
                        <a:t> DETAILS</a:t>
                      </a:r>
                    </a:p>
                  </a:txBody>
                  <a:tcPr>
                    <a:solidFill>
                      <a:srgbClr val="64BE4D"/>
                    </a:solidFill>
                  </a:tcPr>
                </a:tc>
                <a:tc>
                  <a:txBody>
                    <a:bodyPr/>
                    <a:lstStyle/>
                    <a:p>
                      <a:r>
                        <a:rPr lang="en-IN" sz="2000">
                          <a:latin typeface="Times New Roman"/>
                          <a:cs typeface="Times New Roman"/>
                        </a:rPr>
                        <a:t>METHODOLOGY</a:t>
                      </a:r>
                    </a:p>
                  </a:txBody>
                  <a:tcPr>
                    <a:solidFill>
                      <a:srgbClr val="64BE4D"/>
                    </a:solidFill>
                  </a:tcPr>
                </a:tc>
                <a:tc>
                  <a:txBody>
                    <a:bodyPr/>
                    <a:lstStyle/>
                    <a:p>
                      <a:r>
                        <a:rPr lang="en-IN" sz="2000">
                          <a:latin typeface="Times New Roman"/>
                          <a:cs typeface="Times New Roman"/>
                        </a:rPr>
                        <a:t>MERITS &amp; DEMERITS</a:t>
                      </a:r>
                    </a:p>
                  </a:txBody>
                  <a:tcPr>
                    <a:solidFill>
                      <a:srgbClr val="64BE4D"/>
                    </a:solidFill>
                  </a:tcPr>
                </a:tc>
                <a:tc>
                  <a:txBody>
                    <a:bodyPr/>
                    <a:lstStyle/>
                    <a:p>
                      <a:r>
                        <a:rPr lang="en-IN" sz="2000" dirty="0">
                          <a:latin typeface="Times New Roman"/>
                          <a:cs typeface="Times New Roman"/>
                        </a:rPr>
                        <a:t>FUTURE SCOPE</a:t>
                      </a:r>
                    </a:p>
                  </a:txBody>
                  <a:tcPr>
                    <a:solidFill>
                      <a:srgbClr val="64BE4D"/>
                    </a:solidFill>
                  </a:tcPr>
                </a:tc>
                <a:extLst>
                  <a:ext uri="{0D108BD9-81ED-4DB2-BD59-A6C34878D82A}">
                    <a16:rowId xmlns:a16="http://schemas.microsoft.com/office/drawing/2014/main" val="4226177344"/>
                  </a:ext>
                </a:extLst>
              </a:tr>
              <a:tr h="6752408">
                <a:tc>
                  <a:txBody>
                    <a:bodyPr/>
                    <a:lstStyle/>
                    <a:p>
                      <a:r>
                        <a:rPr lang="en-IN" sz="2800">
                          <a:latin typeface="Times New Roman"/>
                          <a:cs typeface="Times New Roman"/>
                        </a:rPr>
                        <a:t>2020</a:t>
                      </a:r>
                    </a:p>
                  </a:txBody>
                  <a:tcPr>
                    <a:solidFill>
                      <a:schemeClr val="accent3">
                        <a:lumMod val="60000"/>
                        <a:lumOff val="40000"/>
                      </a:schemeClr>
                    </a:solidFill>
                  </a:tcPr>
                </a:tc>
                <a:tc>
                  <a:txBody>
                    <a:bodyPr/>
                    <a:lstStyle/>
                    <a:p>
                      <a:pPr algn="just"/>
                      <a:r>
                        <a:rPr lang="en-US" sz="2400">
                          <a:latin typeface="Times New Roman"/>
                          <a:cs typeface="Times New Roman"/>
                        </a:rPr>
                        <a:t>Abhinav Sharma, Arpit Jain, Prateek Gupta and Vinay Choudary.</a:t>
                      </a:r>
                      <a:endParaRPr lang="en-IN" sz="2400">
                        <a:latin typeface="Times New Roman"/>
                        <a:cs typeface="Times New Roman"/>
                      </a:endParaRPr>
                    </a:p>
                  </a:txBody>
                  <a:tcPr>
                    <a:solidFill>
                      <a:schemeClr val="accent3">
                        <a:lumMod val="60000"/>
                        <a:lumOff val="40000"/>
                      </a:schemeClr>
                    </a:solidFill>
                  </a:tcPr>
                </a:tc>
                <a:tc>
                  <a:txBody>
                    <a:bodyPr/>
                    <a:lstStyle/>
                    <a:p>
                      <a:pPr algn="just"/>
                      <a:r>
                        <a:rPr lang="en-US" sz="2400" b="1" dirty="0">
                          <a:latin typeface="Times New Roman"/>
                          <a:cs typeface="Times New Roman"/>
                        </a:rPr>
                        <a:t>Title: </a:t>
                      </a:r>
                      <a:r>
                        <a:rPr lang="en-US" sz="2400" b="0" dirty="0">
                          <a:latin typeface="Times New Roman"/>
                          <a:cs typeface="Times New Roman"/>
                        </a:rPr>
                        <a:t>Machine Learning application for precision agriculture. </a:t>
                      </a:r>
                    </a:p>
                    <a:p>
                      <a:pPr lvl="0" algn="just">
                        <a:buNone/>
                      </a:pPr>
                      <a:endParaRPr lang="en-US" sz="2400" b="0" dirty="0">
                        <a:latin typeface="Times New Roman"/>
                        <a:cs typeface="Times New Roman"/>
                      </a:endParaRPr>
                    </a:p>
                    <a:p>
                      <a:pPr algn="just"/>
                      <a:r>
                        <a:rPr lang="en-US" sz="2400" b="1" dirty="0">
                          <a:latin typeface="Times New Roman"/>
                          <a:cs typeface="Times New Roman"/>
                        </a:rPr>
                        <a:t>Issue date: </a:t>
                      </a:r>
                      <a:r>
                        <a:rPr lang="en-US" sz="2400" b="0" dirty="0">
                          <a:latin typeface="Times New Roman"/>
                          <a:cs typeface="Times New Roman"/>
                        </a:rPr>
                        <a:t>31 Dec 2020.</a:t>
                      </a:r>
                    </a:p>
                    <a:p>
                      <a:pPr lvl="0" algn="just">
                        <a:buNone/>
                      </a:pPr>
                      <a:endParaRPr lang="en-US" sz="2400" b="0" dirty="0">
                        <a:latin typeface="Times New Roman"/>
                        <a:cs typeface="Times New Roman"/>
                      </a:endParaRPr>
                    </a:p>
                    <a:p>
                      <a:pPr algn="just"/>
                      <a:r>
                        <a:rPr lang="en-US" sz="2400" b="1" dirty="0">
                          <a:latin typeface="Times New Roman"/>
                          <a:cs typeface="Times New Roman"/>
                        </a:rPr>
                        <a:t>Published in</a:t>
                      </a:r>
                      <a:r>
                        <a:rPr lang="en-US" sz="2400" b="0" dirty="0">
                          <a:latin typeface="Times New Roman"/>
                          <a:cs typeface="Times New Roman"/>
                        </a:rPr>
                        <a:t>: IEEE Access</a:t>
                      </a:r>
                    </a:p>
                    <a:p>
                      <a:pPr lvl="0" algn="just">
                        <a:buNone/>
                      </a:pPr>
                      <a:endParaRPr lang="en-US" sz="2400" b="0" dirty="0">
                        <a:latin typeface="Times New Roman"/>
                        <a:cs typeface="Times New Roman"/>
                      </a:endParaRPr>
                    </a:p>
                    <a:p>
                      <a:pPr algn="just"/>
                      <a:r>
                        <a:rPr lang="en-US" sz="2400" b="1" dirty="0">
                          <a:latin typeface="Times New Roman"/>
                          <a:cs typeface="Times New Roman"/>
                        </a:rPr>
                        <a:t>Volume: </a:t>
                      </a:r>
                      <a:r>
                        <a:rPr lang="en-US" sz="2400" b="0" dirty="0">
                          <a:latin typeface="Times New Roman"/>
                          <a:cs typeface="Times New Roman"/>
                        </a:rPr>
                        <a:t>9</a:t>
                      </a:r>
                      <a:endParaRPr lang="en-US" sz="2400" b="1" dirty="0">
                        <a:latin typeface="Times New Roman"/>
                        <a:cs typeface="Times New Roman"/>
                      </a:endParaRPr>
                    </a:p>
                    <a:p>
                      <a:pPr algn="just"/>
                      <a:endParaRPr lang="en-IN" b="1" dirty="0">
                        <a:latin typeface="Telegraf Bold"/>
                        <a:cs typeface="Times New Roman"/>
                      </a:endParaRPr>
                    </a:p>
                  </a:txBody>
                  <a:tcPr>
                    <a:solidFill>
                      <a:schemeClr val="accent3">
                        <a:lumMod val="60000"/>
                        <a:lumOff val="40000"/>
                      </a:schemeClr>
                    </a:solidFill>
                  </a:tcPr>
                </a:tc>
                <a:tc>
                  <a:txBody>
                    <a:bodyPr/>
                    <a:lstStyle/>
                    <a:p>
                      <a:pPr algn="just"/>
                      <a:r>
                        <a:rPr lang="en-IN" sz="2400" dirty="0">
                          <a:latin typeface="Times New Roman"/>
                          <a:cs typeface="Times New Roman"/>
                        </a:rPr>
                        <a:t>ML with Computer vision are reviewed for the classification of a different set of crop images in order to maintain the crop quality and yield assessment.</a:t>
                      </a:r>
                    </a:p>
                    <a:p>
                      <a:pPr marL="0" marR="0" lvl="0" indent="0" algn="just" rtl="0" eaLnBrk="1" fontAlgn="auto" latinLnBrk="0" hangingPunct="1">
                        <a:lnSpc>
                          <a:spcPct val="100000"/>
                        </a:lnSpc>
                        <a:spcBef>
                          <a:spcPts val="0"/>
                        </a:spcBef>
                        <a:spcAft>
                          <a:spcPts val="0"/>
                        </a:spcAft>
                        <a:buClrTx/>
                        <a:buSzTx/>
                        <a:buFontTx/>
                        <a:buNone/>
                      </a:pPr>
                      <a:r>
                        <a:rPr lang="en-US" sz="2400" b="1" dirty="0">
                          <a:latin typeface="Times New Roman"/>
                          <a:cs typeface="Times New Roman"/>
                        </a:rPr>
                        <a:t>Crop prediction: </a:t>
                      </a:r>
                    </a:p>
                    <a:p>
                      <a:pPr marL="0" marR="0" lvl="0" indent="0" algn="just" defTabSz="914400">
                        <a:lnSpc>
                          <a:spcPct val="100000"/>
                        </a:lnSpc>
                        <a:spcBef>
                          <a:spcPts val="0"/>
                        </a:spcBef>
                        <a:spcAft>
                          <a:spcPts val="0"/>
                        </a:spcAft>
                        <a:buClrTx/>
                        <a:buSzTx/>
                        <a:buFontTx/>
                        <a:buNone/>
                        <a:tabLst/>
                        <a:defRPr/>
                      </a:pPr>
                      <a:r>
                        <a:rPr lang="en-US" sz="2400" dirty="0">
                          <a:latin typeface="Times New Roman"/>
                          <a:cs typeface="Times New Roman"/>
                        </a:rPr>
                        <a:t>Deep CNNs-</a:t>
                      </a:r>
                      <a:r>
                        <a:rPr lang="en-US" sz="2400" dirty="0" err="1">
                          <a:latin typeface="Times New Roman"/>
                          <a:cs typeface="Times New Roman"/>
                        </a:rPr>
                        <a:t>AlexNet</a:t>
                      </a:r>
                      <a:r>
                        <a:rPr lang="en-US" sz="2400" dirty="0">
                          <a:latin typeface="Times New Roman"/>
                          <a:cs typeface="Times New Roman"/>
                        </a:rPr>
                        <a:t> and </a:t>
                      </a:r>
                      <a:r>
                        <a:rPr lang="en-US" sz="2400" dirty="0" err="1">
                          <a:latin typeface="Times New Roman"/>
                          <a:cs typeface="Times New Roman"/>
                        </a:rPr>
                        <a:t>GoogLeNet</a:t>
                      </a:r>
                      <a:r>
                        <a:rPr lang="en-US" sz="2400" dirty="0">
                          <a:latin typeface="Times New Roman"/>
                          <a:cs typeface="Times New Roman"/>
                        </a:rPr>
                        <a:t>.</a:t>
                      </a:r>
                      <a:endParaRPr lang="en-US" sz="2400" b="1" dirty="0">
                        <a:latin typeface="Times New Roman"/>
                        <a:cs typeface="Times New Roman"/>
                      </a:endParaRPr>
                    </a:p>
                    <a:p>
                      <a:pPr algn="just"/>
                      <a:r>
                        <a:rPr lang="en-IN" sz="2400" b="1" dirty="0">
                          <a:latin typeface="Times New Roman"/>
                          <a:cs typeface="Times New Roman"/>
                        </a:rPr>
                        <a:t>Disease and weed prediction:</a:t>
                      </a:r>
                    </a:p>
                    <a:p>
                      <a:pPr lvl="0" algn="just">
                        <a:buNone/>
                      </a:pPr>
                      <a:r>
                        <a:rPr lang="en-US" sz="2400" dirty="0">
                          <a:latin typeface="Times New Roman"/>
                          <a:cs typeface="Times New Roman"/>
                        </a:rPr>
                        <a:t>CNN-</a:t>
                      </a:r>
                      <a:r>
                        <a:rPr lang="en-US" sz="2400" dirty="0" err="1">
                          <a:latin typeface="Times New Roman"/>
                          <a:cs typeface="Times New Roman"/>
                        </a:rPr>
                        <a:t>GoogLeNet</a:t>
                      </a:r>
                      <a:r>
                        <a:rPr lang="en-US" sz="2400" dirty="0">
                          <a:latin typeface="Times New Roman"/>
                          <a:cs typeface="Times New Roman"/>
                        </a:rPr>
                        <a:t> algorithm based Inception v3 in Tensor Flow.</a:t>
                      </a:r>
                      <a:endParaRPr lang="en-IN" sz="2000" b="1" dirty="0">
                        <a:latin typeface="Times New Roman"/>
                        <a:cs typeface="Times New Roman"/>
                      </a:endParaRPr>
                    </a:p>
                    <a:p>
                      <a:endParaRPr lang="en-IN" dirty="0">
                        <a:latin typeface="Telegraf Bold Bold"/>
                        <a:cs typeface="Times New Roman"/>
                      </a:endParaRPr>
                    </a:p>
                  </a:txBody>
                  <a:tcPr>
                    <a:solidFill>
                      <a:schemeClr val="accent3">
                        <a:lumMod val="60000"/>
                        <a:lumOff val="40000"/>
                      </a:schemeClr>
                    </a:solidFill>
                  </a:tcPr>
                </a:tc>
                <a:tc>
                  <a:txBody>
                    <a:bodyPr/>
                    <a:lstStyle/>
                    <a:p>
                      <a:pPr algn="just"/>
                      <a:r>
                        <a:rPr lang="en-US" sz="2400" b="1" dirty="0">
                          <a:latin typeface="Times New Roman"/>
                        </a:rPr>
                        <a:t>Merits:</a:t>
                      </a:r>
                    </a:p>
                    <a:p>
                      <a:pPr lvl="0" algn="just">
                        <a:buNone/>
                      </a:pPr>
                      <a:r>
                        <a:rPr lang="en-US" sz="2400" dirty="0">
                          <a:latin typeface="Times New Roman"/>
                        </a:rPr>
                        <a:t>1. Parameter variation – the crop yield depends on a lot of parameters and the AI systems handle the parameters dependency efficiently.</a:t>
                      </a:r>
                      <a:endParaRPr lang="en-US" sz="2400" b="1" dirty="0">
                        <a:latin typeface="Times New Roman"/>
                      </a:endParaRPr>
                    </a:p>
                    <a:p>
                      <a:pPr marL="0" indent="0" algn="just">
                        <a:buFont typeface="Arial" panose="020B0604020202020204" pitchFamily="34" charset="0"/>
                        <a:buNone/>
                      </a:pPr>
                      <a:r>
                        <a:rPr lang="en-IN" sz="2400" b="0" dirty="0">
                          <a:latin typeface="Times New Roman"/>
                        </a:rPr>
                        <a:t>2. </a:t>
                      </a:r>
                      <a:r>
                        <a:rPr lang="en-US" sz="2400" dirty="0">
                          <a:latin typeface="Times New Roman"/>
                        </a:rPr>
                        <a:t>Easy configuration – with CNN, designing a disease/weed detection system is not a complex job unlike other systems.</a:t>
                      </a:r>
                    </a:p>
                    <a:p>
                      <a:pPr marL="0" lvl="0" indent="0" algn="just">
                        <a:buFont typeface="Arial" panose="020B0604020202020204" pitchFamily="34" charset="0"/>
                        <a:buNone/>
                      </a:pPr>
                      <a:endParaRPr lang="en-US" sz="2400" dirty="0">
                        <a:latin typeface="Times New Roman"/>
                      </a:endParaRPr>
                    </a:p>
                    <a:p>
                      <a:pPr marL="0" indent="0" algn="just">
                        <a:buFont typeface="Arial" panose="020B0604020202020204" pitchFamily="34" charset="0"/>
                        <a:buNone/>
                      </a:pPr>
                      <a:r>
                        <a:rPr lang="en-US" sz="2400" b="1" dirty="0">
                          <a:latin typeface="Times New Roman"/>
                        </a:rPr>
                        <a:t>Demerits:</a:t>
                      </a:r>
                    </a:p>
                    <a:p>
                      <a:pPr marL="0" lvl="0" indent="0" algn="just">
                        <a:buFont typeface="Arial" panose="020B0604020202020204" pitchFamily="34" charset="0"/>
                        <a:buNone/>
                      </a:pPr>
                      <a:r>
                        <a:rPr lang="en-US" sz="2400" dirty="0">
                          <a:latin typeface="Times New Roman"/>
                        </a:rPr>
                        <a:t>The accuracy of prediction depends on the quality of training dataset which may be applicable to only a limited number of crops.</a:t>
                      </a:r>
                      <a:endParaRPr lang="en-IN" sz="2400" b="1" dirty="0">
                        <a:latin typeface="Telegraf Bold"/>
                      </a:endParaRPr>
                    </a:p>
                  </a:txBody>
                  <a:tcPr>
                    <a:solidFill>
                      <a:schemeClr val="accent3">
                        <a:lumMod val="60000"/>
                        <a:lumOff val="40000"/>
                      </a:schemeClr>
                    </a:solidFill>
                  </a:tcPr>
                </a:tc>
                <a:tc>
                  <a:txBody>
                    <a:bodyPr/>
                    <a:lstStyle/>
                    <a:p>
                      <a:pPr algn="just"/>
                      <a:r>
                        <a:rPr lang="en-US" sz="2400" dirty="0">
                          <a:latin typeface="Times New Roman"/>
                        </a:rPr>
                        <a:t>In large agriculture fields UAV swarm can be utilized for near real time field monitoring through computer vision and DL algorithms and accordingly swarm of UAV can be used for spraying of pesticides and fertilizers in the infected crops.</a:t>
                      </a:r>
                      <a:endParaRPr lang="en-IN" sz="2400" dirty="0">
                        <a:latin typeface="Telegraf Bold"/>
                      </a:endParaRPr>
                    </a:p>
                  </a:txBody>
                  <a:tcPr>
                    <a:solidFill>
                      <a:schemeClr val="accent3">
                        <a:lumMod val="60000"/>
                        <a:lumOff val="40000"/>
                      </a:schemeClr>
                    </a:solidFill>
                  </a:tcPr>
                </a:tc>
                <a:extLst>
                  <a:ext uri="{0D108BD9-81ED-4DB2-BD59-A6C34878D82A}">
                    <a16:rowId xmlns:a16="http://schemas.microsoft.com/office/drawing/2014/main" val="2860986518"/>
                  </a:ext>
                </a:extLst>
              </a:tr>
            </a:tbl>
          </a:graphicData>
        </a:graphic>
      </p:graphicFrame>
      <p:sp>
        <p:nvSpPr>
          <p:cNvPr id="3" name="TextBox 9">
            <a:extLst>
              <a:ext uri="{FF2B5EF4-FFF2-40B4-BE49-F238E27FC236}">
                <a16:creationId xmlns:a16="http://schemas.microsoft.com/office/drawing/2014/main" id="{5239E932-AC67-17C9-4720-E15D4024FF1E}"/>
              </a:ext>
            </a:extLst>
          </p:cNvPr>
          <p:cNvSpPr txBox="1"/>
          <p:nvPr/>
        </p:nvSpPr>
        <p:spPr>
          <a:xfrm>
            <a:off x="0" y="380999"/>
            <a:ext cx="16856895" cy="1214884"/>
          </a:xfrm>
          <a:prstGeom prst="rect">
            <a:avLst/>
          </a:prstGeom>
        </p:spPr>
        <p:txBody>
          <a:bodyPr wrap="square" lIns="0" tIns="0" rIns="0" bIns="0" rtlCol="0" anchor="t">
            <a:spAutoFit/>
          </a:bodyPr>
          <a:lstStyle/>
          <a:p>
            <a:pPr algn="ctr">
              <a:lnSpc>
                <a:spcPts val="8817"/>
              </a:lnSpc>
            </a:pPr>
            <a:r>
              <a:rPr lang="en-US" sz="10885" dirty="0">
                <a:solidFill>
                  <a:srgbClr val="FFFFFF"/>
                </a:solidFill>
                <a:latin typeface="Telegraf Bold"/>
              </a:rPr>
              <a:t>LITERATURE SURVEY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60504" y="-4725364"/>
            <a:ext cx="7604615" cy="7604615"/>
          </a:xfrm>
          <a:prstGeom prst="rect">
            <a:avLst/>
          </a:prstGeom>
        </p:spPr>
      </p:pic>
      <p:sp>
        <p:nvSpPr>
          <p:cNvPr id="3" name="AutoShape 3"/>
          <p:cNvSpPr/>
          <p:nvPr/>
        </p:nvSpPr>
        <p:spPr>
          <a:xfrm rot="-5400000">
            <a:off x="6615809" y="5456855"/>
            <a:ext cx="12229246" cy="0"/>
          </a:xfrm>
          <a:prstGeom prst="line">
            <a:avLst/>
          </a:prstGeom>
          <a:ln w="9525" cap="flat">
            <a:solidFill>
              <a:srgbClr val="737373"/>
            </a:solidFill>
            <a:prstDash val="solid"/>
            <a:headEnd type="none" w="sm" len="sm"/>
            <a:tailEnd type="none" w="sm" len="sm"/>
          </a:ln>
        </p:spPr>
      </p:sp>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09888" y="3575592"/>
            <a:ext cx="7604615" cy="7604615"/>
          </a:xfrm>
          <a:prstGeom prst="rect">
            <a:avLst/>
          </a:prstGeom>
        </p:spPr>
      </p:pic>
      <p:sp>
        <p:nvSpPr>
          <p:cNvPr id="5" name="TextBox 5"/>
          <p:cNvSpPr txBox="1"/>
          <p:nvPr/>
        </p:nvSpPr>
        <p:spPr>
          <a:xfrm rot="5400000">
            <a:off x="9684238" y="4592475"/>
            <a:ext cx="8906787" cy="2482263"/>
          </a:xfrm>
          <a:prstGeom prst="rect">
            <a:avLst/>
          </a:prstGeom>
        </p:spPr>
        <p:txBody>
          <a:bodyPr lIns="0" tIns="0" rIns="0" bIns="0" rtlCol="0" anchor="t">
            <a:spAutoFit/>
          </a:bodyPr>
          <a:lstStyle/>
          <a:p>
            <a:pPr>
              <a:lnSpc>
                <a:spcPts val="8817"/>
              </a:lnSpc>
            </a:pPr>
            <a:r>
              <a:rPr lang="en-US" sz="10885" dirty="0">
                <a:solidFill>
                  <a:srgbClr val="FFFFFF"/>
                </a:solidFill>
                <a:latin typeface="Telegraf Bold"/>
              </a:rPr>
              <a:t>EXISTING SYSTEM</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25913" y="8559919"/>
            <a:ext cx="1342019" cy="463607"/>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03504" y="8552835"/>
            <a:ext cx="772869" cy="23888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015328" y="9200723"/>
            <a:ext cx="2545344" cy="2545344"/>
          </a:xfrm>
          <a:prstGeom prst="rect">
            <a:avLst/>
          </a:prstGeom>
        </p:spPr>
      </p:pic>
      <p:sp>
        <p:nvSpPr>
          <p:cNvPr id="9" name="TextBox 9"/>
          <p:cNvSpPr txBox="1"/>
          <p:nvPr/>
        </p:nvSpPr>
        <p:spPr>
          <a:xfrm>
            <a:off x="1314450" y="1915321"/>
            <a:ext cx="10612235" cy="1283493"/>
          </a:xfrm>
          <a:prstGeom prst="rect">
            <a:avLst/>
          </a:prstGeom>
        </p:spPr>
        <p:txBody>
          <a:bodyPr lIns="0" tIns="0" rIns="0" bIns="0" rtlCol="0" anchor="t">
            <a:spAutoFit/>
          </a:bodyPr>
          <a:lstStyle/>
          <a:p>
            <a:pPr>
              <a:lnSpc>
                <a:spcPts val="2519"/>
              </a:lnSpc>
            </a:pPr>
            <a:r>
              <a:rPr lang="en-US" sz="2400" dirty="0">
                <a:solidFill>
                  <a:srgbClr val="FFFFFF"/>
                </a:solidFill>
                <a:latin typeface="Telegraf Medium"/>
              </a:rPr>
              <a:t>IN THE EXISTING SYSTEM, THE APPLICATION HAS BEEN DEVEPED IN ORDER TO PREDICT THE CROPS FOR ONLY ONE REGION OR FOR A FEW TYPES OF OR LOOPS ONLY.</a:t>
            </a:r>
          </a:p>
          <a:p>
            <a:pPr>
              <a:lnSpc>
                <a:spcPts val="2519"/>
              </a:lnSpc>
              <a:spcBef>
                <a:spcPct val="0"/>
              </a:spcBef>
            </a:pPr>
            <a:endParaRPr lang="en-US" sz="2400" dirty="0">
              <a:solidFill>
                <a:srgbClr val="FFFFFF"/>
              </a:solidFill>
              <a:latin typeface="Telegraf Medium"/>
            </a:endParaRPr>
          </a:p>
        </p:txBody>
      </p:sp>
      <p:sp>
        <p:nvSpPr>
          <p:cNvPr id="10" name="TextBox 10"/>
          <p:cNvSpPr txBox="1"/>
          <p:nvPr/>
        </p:nvSpPr>
        <p:spPr>
          <a:xfrm>
            <a:off x="1314450" y="3194592"/>
            <a:ext cx="10231235" cy="963930"/>
          </a:xfrm>
          <a:prstGeom prst="rect">
            <a:avLst/>
          </a:prstGeom>
        </p:spPr>
        <p:txBody>
          <a:bodyPr lIns="0" tIns="0" rIns="0" bIns="0" rtlCol="0" anchor="t">
            <a:spAutoFit/>
          </a:bodyPr>
          <a:lstStyle/>
          <a:p>
            <a:pPr>
              <a:lnSpc>
                <a:spcPts val="2520"/>
              </a:lnSpc>
            </a:pPr>
            <a:r>
              <a:rPr lang="en-US" sz="2400" dirty="0">
                <a:solidFill>
                  <a:srgbClr val="FFFFFF"/>
                </a:solidFill>
                <a:latin typeface="Telegraf Medium"/>
              </a:rPr>
              <a:t>DATA COLLECTION HAS BEEN DONE REAL TIME USING IOT BUT ONLY FOR A SPECIFIC REGION HAS BEEN CONSIDERED. </a:t>
            </a:r>
          </a:p>
          <a:p>
            <a:pPr>
              <a:lnSpc>
                <a:spcPts val="2520"/>
              </a:lnSpc>
              <a:spcBef>
                <a:spcPct val="0"/>
              </a:spcBef>
            </a:pPr>
            <a:endParaRPr lang="en-US" sz="2400" dirty="0">
              <a:solidFill>
                <a:srgbClr val="FFFFFF"/>
              </a:solidFill>
              <a:latin typeface="Telegraf Medium"/>
            </a:endParaRPr>
          </a:p>
        </p:txBody>
      </p:sp>
      <p:sp>
        <p:nvSpPr>
          <p:cNvPr id="11" name="TextBox 11"/>
          <p:cNvSpPr txBox="1"/>
          <p:nvPr/>
        </p:nvSpPr>
        <p:spPr>
          <a:xfrm>
            <a:off x="1314450" y="4472847"/>
            <a:ext cx="9278735" cy="1278255"/>
          </a:xfrm>
          <a:prstGeom prst="rect">
            <a:avLst/>
          </a:prstGeom>
        </p:spPr>
        <p:txBody>
          <a:bodyPr lIns="0" tIns="0" rIns="0" bIns="0" rtlCol="0" anchor="t">
            <a:spAutoFit/>
          </a:bodyPr>
          <a:lstStyle/>
          <a:p>
            <a:pPr>
              <a:lnSpc>
                <a:spcPts val="2520"/>
              </a:lnSpc>
            </a:pPr>
            <a:r>
              <a:rPr lang="en-US" sz="2400" dirty="0">
                <a:solidFill>
                  <a:srgbClr val="FFFFFF"/>
                </a:solidFill>
                <a:latin typeface="Telegraf Medium"/>
              </a:rPr>
              <a:t>IN SOME CASES ONLY CERTAIN FUNCTIONALITIES HAVE BEEN IMPLEMENTED. EITHER CROP RECOMMENDATION OR FERTILIZER PREDICTION OR DISEASE DETECTION.</a:t>
            </a:r>
          </a:p>
          <a:p>
            <a:pPr>
              <a:lnSpc>
                <a:spcPts val="2520"/>
              </a:lnSpc>
              <a:spcBef>
                <a:spcPct val="0"/>
              </a:spcBef>
            </a:pPr>
            <a:endParaRPr lang="en-US" sz="2400" dirty="0">
              <a:solidFill>
                <a:srgbClr val="FFFFFF"/>
              </a:solidFill>
              <a:latin typeface="Telegraf Medium"/>
            </a:endParaRPr>
          </a:p>
        </p:txBody>
      </p:sp>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14375" y="1981996"/>
            <a:ext cx="314325" cy="314325"/>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14375" y="3261267"/>
            <a:ext cx="314325" cy="31432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14375" y="4537617"/>
            <a:ext cx="314325" cy="314325"/>
          </a:xfrm>
          <a:prstGeom prst="rect">
            <a:avLst/>
          </a:prstGeom>
        </p:spPr>
      </p:pic>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BDBCEF31-7B16-F4AA-C059-5548947820C0}"/>
                  </a:ext>
                </a:extLst>
              </p14:cNvPr>
              <p14:cNvContentPartPr/>
              <p14:nvPr/>
            </p14:nvContentPartPr>
            <p14:xfrm>
              <a:off x="3767944" y="8189542"/>
              <a:ext cx="815738" cy="643388"/>
            </p14:xfrm>
          </p:contentPart>
        </mc:Choice>
        <mc:Fallback xmlns="">
          <p:pic>
            <p:nvPicPr>
              <p:cNvPr id="15" name="Ink 14">
                <a:extLst>
                  <a:ext uri="{FF2B5EF4-FFF2-40B4-BE49-F238E27FC236}">
                    <a16:creationId xmlns:a16="http://schemas.microsoft.com/office/drawing/2014/main" id="{BDBCEF31-7B16-F4AA-C059-5548947820C0}"/>
                  </a:ext>
                </a:extLst>
              </p:cNvPr>
              <p:cNvPicPr/>
              <p:nvPr/>
            </p:nvPicPr>
            <p:blipFill>
              <a:blip r:embed="rId13"/>
              <a:stretch>
                <a:fillRect/>
              </a:stretch>
            </p:blipFill>
            <p:spPr>
              <a:xfrm>
                <a:off x="3749952" y="8171550"/>
                <a:ext cx="851361" cy="679012"/>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05127" y="2837"/>
            <a:ext cx="7604615" cy="7604615"/>
          </a:xfrm>
          <a:prstGeom prst="rect">
            <a:avLst/>
          </a:prstGeom>
        </p:spPr>
      </p:pic>
      <p:grpSp>
        <p:nvGrpSpPr>
          <p:cNvPr id="3" name="Group 3"/>
          <p:cNvGrpSpPr>
            <a:grpSpLocks noChangeAspect="1"/>
          </p:cNvGrpSpPr>
          <p:nvPr/>
        </p:nvGrpSpPr>
        <p:grpSpPr>
          <a:xfrm>
            <a:off x="8772674" y="1495278"/>
            <a:ext cx="7777762" cy="3502970"/>
            <a:chOff x="0" y="0"/>
            <a:chExt cx="8459470" cy="3810000"/>
          </a:xfrm>
        </p:grpSpPr>
        <p:sp>
          <p:nvSpPr>
            <p:cNvPr id="4" name="Freeform 4"/>
            <p:cNvSpPr/>
            <p:nvPr/>
          </p:nvSpPr>
          <p:spPr>
            <a:xfrm>
              <a:off x="0" y="0"/>
              <a:ext cx="8459470" cy="3808730"/>
            </a:xfrm>
            <a:custGeom>
              <a:avLst/>
              <a:gdLst/>
              <a:ahLst/>
              <a:cxnLst/>
              <a:rect l="l" t="t" r="r" b="b"/>
              <a:pathLst>
                <a:path w="8459470" h="3808730">
                  <a:moveTo>
                    <a:pt x="458470" y="0"/>
                  </a:moveTo>
                  <a:lnTo>
                    <a:pt x="8001000" y="0"/>
                  </a:lnTo>
                  <a:cubicBezTo>
                    <a:pt x="8255000" y="0"/>
                    <a:pt x="8459470" y="205740"/>
                    <a:pt x="8459470" y="458470"/>
                  </a:cubicBezTo>
                  <a:lnTo>
                    <a:pt x="8459470" y="2320290"/>
                  </a:lnTo>
                  <a:cubicBezTo>
                    <a:pt x="8459470" y="2451100"/>
                    <a:pt x="8403589"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4"/>
              <a:stretch>
                <a:fillRect t="-23989" b="-23989"/>
              </a:stretch>
            </a:blip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772674" y="3805145"/>
            <a:ext cx="2180089" cy="1193103"/>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54492" y="1343319"/>
            <a:ext cx="243560" cy="24356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129659" y="6047914"/>
            <a:ext cx="2375468" cy="2375468"/>
          </a:xfrm>
          <a:prstGeom prst="rect">
            <a:avLst/>
          </a:prstGeom>
        </p:spPr>
      </p:pic>
      <p:pic>
        <p:nvPicPr>
          <p:cNvPr id="8" name="Picture 8"/>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54492" y="4588556"/>
            <a:ext cx="243560" cy="243560"/>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54492" y="7132918"/>
            <a:ext cx="243560" cy="243560"/>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123175" y="4830797"/>
            <a:ext cx="7084489" cy="167452"/>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777567" y="6047914"/>
            <a:ext cx="772869" cy="238887"/>
          </a:xfrm>
          <a:prstGeom prst="rect">
            <a:avLst/>
          </a:prstGeom>
        </p:spPr>
      </p:pic>
      <p:pic>
        <p:nvPicPr>
          <p:cNvPr id="13" name="Picture 1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231512">
            <a:off x="4288960" y="2866269"/>
            <a:ext cx="1126869" cy="514262"/>
          </a:xfrm>
          <a:prstGeom prst="rect">
            <a:avLst/>
          </a:prstGeom>
        </p:spPr>
      </p:pic>
      <p:sp>
        <p:nvSpPr>
          <p:cNvPr id="14" name="TextBox 14"/>
          <p:cNvSpPr txBox="1"/>
          <p:nvPr/>
        </p:nvSpPr>
        <p:spPr>
          <a:xfrm>
            <a:off x="8772674" y="6776103"/>
            <a:ext cx="8486626" cy="2482197"/>
          </a:xfrm>
          <a:prstGeom prst="rect">
            <a:avLst/>
          </a:prstGeom>
        </p:spPr>
        <p:txBody>
          <a:bodyPr lIns="0" tIns="0" rIns="0" bIns="0" rtlCol="0" anchor="t">
            <a:spAutoFit/>
          </a:bodyPr>
          <a:lstStyle/>
          <a:p>
            <a:pPr>
              <a:lnSpc>
                <a:spcPts val="8817"/>
              </a:lnSpc>
            </a:pPr>
            <a:r>
              <a:rPr lang="en-US" sz="10885">
                <a:solidFill>
                  <a:srgbClr val="FFFFFF"/>
                </a:solidFill>
                <a:latin typeface="Telegraf Bold"/>
              </a:rPr>
              <a:t>OUR SERVICES</a:t>
            </a:r>
          </a:p>
        </p:txBody>
      </p:sp>
      <p:sp>
        <p:nvSpPr>
          <p:cNvPr id="15" name="TextBox 15"/>
          <p:cNvSpPr txBox="1"/>
          <p:nvPr/>
        </p:nvSpPr>
        <p:spPr>
          <a:xfrm>
            <a:off x="2146691" y="1300528"/>
            <a:ext cx="4252485" cy="357716"/>
          </a:xfrm>
          <a:prstGeom prst="rect">
            <a:avLst/>
          </a:prstGeom>
        </p:spPr>
        <p:txBody>
          <a:bodyPr lIns="0" tIns="0" rIns="0" bIns="0" rtlCol="0" anchor="t">
            <a:spAutoFit/>
          </a:bodyPr>
          <a:lstStyle/>
          <a:p>
            <a:pPr>
              <a:lnSpc>
                <a:spcPts val="2438"/>
              </a:lnSpc>
            </a:pPr>
            <a:r>
              <a:rPr lang="en-US" sz="2566">
                <a:solidFill>
                  <a:srgbClr val="39B54A"/>
                </a:solidFill>
                <a:latin typeface="Telegraf Bold"/>
              </a:rPr>
              <a:t>CROP PREDICTION</a:t>
            </a:r>
          </a:p>
        </p:txBody>
      </p:sp>
      <p:sp>
        <p:nvSpPr>
          <p:cNvPr id="16" name="TextBox 16"/>
          <p:cNvSpPr txBox="1"/>
          <p:nvPr/>
        </p:nvSpPr>
        <p:spPr>
          <a:xfrm>
            <a:off x="1995065" y="1711506"/>
            <a:ext cx="2017465" cy="2623185"/>
          </a:xfrm>
          <a:prstGeom prst="rect">
            <a:avLst/>
          </a:prstGeom>
        </p:spPr>
        <p:txBody>
          <a:bodyPr lIns="0" tIns="0" rIns="0" bIns="0" rtlCol="0" anchor="t">
            <a:spAutoFit/>
          </a:bodyPr>
          <a:lstStyle/>
          <a:p>
            <a:pPr>
              <a:lnSpc>
                <a:spcPts val="2939"/>
              </a:lnSpc>
            </a:pPr>
            <a:r>
              <a:rPr lang="en-US" sz="2099">
                <a:solidFill>
                  <a:srgbClr val="FFFFFF"/>
                </a:solidFill>
                <a:latin typeface="Telegraf Bold"/>
              </a:rPr>
              <a:t>NPK VALUES </a:t>
            </a:r>
          </a:p>
          <a:p>
            <a:pPr>
              <a:lnSpc>
                <a:spcPts val="2939"/>
              </a:lnSpc>
            </a:pPr>
            <a:r>
              <a:rPr lang="en-US" sz="2099">
                <a:solidFill>
                  <a:srgbClr val="FFFFFF"/>
                </a:solidFill>
                <a:latin typeface="Telegraf Bold"/>
              </a:rPr>
              <a:t>+</a:t>
            </a:r>
          </a:p>
          <a:p>
            <a:pPr>
              <a:lnSpc>
                <a:spcPts val="2939"/>
              </a:lnSpc>
            </a:pPr>
            <a:r>
              <a:rPr lang="en-US" sz="2099">
                <a:solidFill>
                  <a:srgbClr val="FFFFFF"/>
                </a:solidFill>
                <a:latin typeface="Telegraf Bold"/>
              </a:rPr>
              <a:t> PH </a:t>
            </a:r>
          </a:p>
          <a:p>
            <a:pPr>
              <a:lnSpc>
                <a:spcPts val="2939"/>
              </a:lnSpc>
            </a:pPr>
            <a:r>
              <a:rPr lang="en-US" sz="2099">
                <a:solidFill>
                  <a:srgbClr val="FFFFFF"/>
                </a:solidFill>
                <a:latin typeface="Telegraf Bold"/>
              </a:rPr>
              <a:t>+</a:t>
            </a:r>
          </a:p>
          <a:p>
            <a:pPr>
              <a:lnSpc>
                <a:spcPts val="2939"/>
              </a:lnSpc>
            </a:pPr>
            <a:r>
              <a:rPr lang="en-US" sz="2099">
                <a:solidFill>
                  <a:srgbClr val="FFFFFF"/>
                </a:solidFill>
                <a:latin typeface="Telegraf Bold"/>
              </a:rPr>
              <a:t> RAINFALL </a:t>
            </a:r>
          </a:p>
          <a:p>
            <a:pPr>
              <a:lnSpc>
                <a:spcPts val="2939"/>
              </a:lnSpc>
            </a:pPr>
            <a:r>
              <a:rPr lang="en-US" sz="2099">
                <a:solidFill>
                  <a:srgbClr val="FFFFFF"/>
                </a:solidFill>
                <a:latin typeface="Telegraf Bold"/>
              </a:rPr>
              <a:t>+ </a:t>
            </a:r>
          </a:p>
          <a:p>
            <a:pPr>
              <a:lnSpc>
                <a:spcPts val="2939"/>
              </a:lnSpc>
              <a:spcBef>
                <a:spcPct val="0"/>
              </a:spcBef>
            </a:pPr>
            <a:r>
              <a:rPr lang="en-US" sz="2099">
                <a:solidFill>
                  <a:srgbClr val="FFFFFF"/>
                </a:solidFill>
                <a:latin typeface="Telegraf Bold"/>
              </a:rPr>
              <a:t>LOCATION            </a:t>
            </a:r>
          </a:p>
        </p:txBody>
      </p:sp>
      <p:sp>
        <p:nvSpPr>
          <p:cNvPr id="17" name="TextBox 17"/>
          <p:cNvSpPr txBox="1"/>
          <p:nvPr/>
        </p:nvSpPr>
        <p:spPr>
          <a:xfrm>
            <a:off x="2146691" y="4617131"/>
            <a:ext cx="4493677" cy="357716"/>
          </a:xfrm>
          <a:prstGeom prst="rect">
            <a:avLst/>
          </a:prstGeom>
        </p:spPr>
        <p:txBody>
          <a:bodyPr lIns="0" tIns="0" rIns="0" bIns="0" rtlCol="0" anchor="t">
            <a:spAutoFit/>
          </a:bodyPr>
          <a:lstStyle/>
          <a:p>
            <a:pPr>
              <a:lnSpc>
                <a:spcPts val="2438"/>
              </a:lnSpc>
            </a:pPr>
            <a:r>
              <a:rPr lang="en-US" sz="2566">
                <a:solidFill>
                  <a:srgbClr val="39B54A"/>
                </a:solidFill>
                <a:latin typeface="Telegraf Bold"/>
              </a:rPr>
              <a:t> FERTILIZER PREDICTION</a:t>
            </a:r>
          </a:p>
        </p:txBody>
      </p:sp>
      <p:sp>
        <p:nvSpPr>
          <p:cNvPr id="18" name="TextBox 18"/>
          <p:cNvSpPr txBox="1"/>
          <p:nvPr/>
        </p:nvSpPr>
        <p:spPr>
          <a:xfrm>
            <a:off x="5689030" y="2835456"/>
            <a:ext cx="1375334" cy="401320"/>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Telegraf Bold"/>
              </a:rPr>
              <a:t>CROP</a:t>
            </a:r>
          </a:p>
        </p:txBody>
      </p:sp>
      <p:sp>
        <p:nvSpPr>
          <p:cNvPr id="19" name="TextBox 19"/>
          <p:cNvSpPr txBox="1"/>
          <p:nvPr/>
        </p:nvSpPr>
        <p:spPr>
          <a:xfrm>
            <a:off x="2146691" y="7120306"/>
            <a:ext cx="4507192" cy="357716"/>
          </a:xfrm>
          <a:prstGeom prst="rect">
            <a:avLst/>
          </a:prstGeom>
        </p:spPr>
        <p:txBody>
          <a:bodyPr lIns="0" tIns="0" rIns="0" bIns="0" rtlCol="0" anchor="t">
            <a:spAutoFit/>
          </a:bodyPr>
          <a:lstStyle/>
          <a:p>
            <a:pPr>
              <a:lnSpc>
                <a:spcPts val="2438"/>
              </a:lnSpc>
            </a:pPr>
            <a:r>
              <a:rPr lang="en-US" sz="2566">
                <a:solidFill>
                  <a:srgbClr val="39B54A"/>
                </a:solidFill>
                <a:latin typeface="Telegraf Bold"/>
              </a:rPr>
              <a:t>DISEASE DETECTION</a:t>
            </a:r>
          </a:p>
        </p:txBody>
      </p:sp>
      <p:sp>
        <p:nvSpPr>
          <p:cNvPr id="20" name="TextBox 20"/>
          <p:cNvSpPr txBox="1"/>
          <p:nvPr/>
        </p:nvSpPr>
        <p:spPr>
          <a:xfrm>
            <a:off x="2146691" y="7512915"/>
            <a:ext cx="1642034" cy="1137285"/>
          </a:xfrm>
          <a:prstGeom prst="rect">
            <a:avLst/>
          </a:prstGeom>
        </p:spPr>
        <p:txBody>
          <a:bodyPr lIns="0" tIns="0" rIns="0" bIns="0" rtlCol="0" anchor="t">
            <a:spAutoFit/>
          </a:bodyPr>
          <a:lstStyle/>
          <a:p>
            <a:pPr>
              <a:lnSpc>
                <a:spcPts val="2939"/>
              </a:lnSpc>
            </a:pPr>
            <a:r>
              <a:rPr lang="en-US" sz="2099">
                <a:solidFill>
                  <a:srgbClr val="FFFFFF"/>
                </a:solidFill>
                <a:latin typeface="Telegraf Bold"/>
              </a:rPr>
              <a:t>IMAGE OF </a:t>
            </a:r>
          </a:p>
          <a:p>
            <a:pPr>
              <a:lnSpc>
                <a:spcPts val="2939"/>
              </a:lnSpc>
            </a:pPr>
            <a:r>
              <a:rPr lang="en-US" sz="2099">
                <a:solidFill>
                  <a:srgbClr val="FFFFFF"/>
                </a:solidFill>
                <a:latin typeface="Telegraf Bold"/>
              </a:rPr>
              <a:t>INFECTED </a:t>
            </a:r>
          </a:p>
          <a:p>
            <a:pPr>
              <a:lnSpc>
                <a:spcPts val="2939"/>
              </a:lnSpc>
              <a:spcBef>
                <a:spcPct val="0"/>
              </a:spcBef>
            </a:pPr>
            <a:r>
              <a:rPr lang="en-US" sz="2099">
                <a:solidFill>
                  <a:srgbClr val="FFFFFF"/>
                </a:solidFill>
                <a:latin typeface="Telegraf Bold"/>
              </a:rPr>
              <a:t>PLANT</a:t>
            </a:r>
          </a:p>
        </p:txBody>
      </p:sp>
      <p:sp>
        <p:nvSpPr>
          <p:cNvPr id="21" name="TextBox 21"/>
          <p:cNvSpPr txBox="1"/>
          <p:nvPr/>
        </p:nvSpPr>
        <p:spPr>
          <a:xfrm>
            <a:off x="1995065" y="5155822"/>
            <a:ext cx="2017465" cy="1508760"/>
          </a:xfrm>
          <a:prstGeom prst="rect">
            <a:avLst/>
          </a:prstGeom>
        </p:spPr>
        <p:txBody>
          <a:bodyPr lIns="0" tIns="0" rIns="0" bIns="0" rtlCol="0" anchor="t">
            <a:spAutoFit/>
          </a:bodyPr>
          <a:lstStyle/>
          <a:p>
            <a:pPr>
              <a:lnSpc>
                <a:spcPts val="2939"/>
              </a:lnSpc>
            </a:pPr>
            <a:r>
              <a:rPr lang="en-US" sz="2099">
                <a:solidFill>
                  <a:srgbClr val="FFFFFF"/>
                </a:solidFill>
                <a:latin typeface="Telegraf Bold"/>
              </a:rPr>
              <a:t>NPK VALUES </a:t>
            </a:r>
          </a:p>
          <a:p>
            <a:pPr>
              <a:lnSpc>
                <a:spcPts val="2939"/>
              </a:lnSpc>
            </a:pPr>
            <a:r>
              <a:rPr lang="en-US" sz="2099">
                <a:solidFill>
                  <a:srgbClr val="FFFFFF"/>
                </a:solidFill>
                <a:latin typeface="Telegraf Bold"/>
              </a:rPr>
              <a:t>+</a:t>
            </a:r>
          </a:p>
          <a:p>
            <a:pPr>
              <a:lnSpc>
                <a:spcPts val="2939"/>
              </a:lnSpc>
              <a:spcBef>
                <a:spcPct val="0"/>
              </a:spcBef>
            </a:pPr>
            <a:r>
              <a:rPr lang="en-US" sz="2099">
                <a:solidFill>
                  <a:srgbClr val="FFFFFF"/>
                </a:solidFill>
                <a:latin typeface="Telegraf Bold"/>
              </a:rPr>
              <a:t>CROP TO BE GROWN        </a:t>
            </a:r>
          </a:p>
        </p:txBody>
      </p:sp>
      <p:pic>
        <p:nvPicPr>
          <p:cNvPr id="22" name="Picture 2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231512">
            <a:off x="4288960" y="5596783"/>
            <a:ext cx="1126869" cy="514262"/>
          </a:xfrm>
          <a:prstGeom prst="rect">
            <a:avLst/>
          </a:prstGeom>
        </p:spPr>
      </p:pic>
      <p:sp>
        <p:nvSpPr>
          <p:cNvPr id="23" name="TextBox 23"/>
          <p:cNvSpPr txBox="1"/>
          <p:nvPr/>
        </p:nvSpPr>
        <p:spPr>
          <a:xfrm>
            <a:off x="5709041" y="5355898"/>
            <a:ext cx="1889684" cy="1508760"/>
          </a:xfrm>
          <a:prstGeom prst="rect">
            <a:avLst/>
          </a:prstGeom>
        </p:spPr>
        <p:txBody>
          <a:bodyPr lIns="0" tIns="0" rIns="0" bIns="0" rtlCol="0" anchor="t">
            <a:spAutoFit/>
          </a:bodyPr>
          <a:lstStyle/>
          <a:p>
            <a:pPr>
              <a:lnSpc>
                <a:spcPts val="2939"/>
              </a:lnSpc>
              <a:spcBef>
                <a:spcPct val="0"/>
              </a:spcBef>
            </a:pPr>
            <a:r>
              <a:rPr lang="en-US" sz="2099">
                <a:solidFill>
                  <a:srgbClr val="FFFFFF"/>
                </a:solidFill>
                <a:latin typeface="Telegraf Bold"/>
              </a:rPr>
              <a:t>FERTILIZER AND PREVENTIVE MEASURES</a:t>
            </a:r>
          </a:p>
        </p:txBody>
      </p:sp>
      <p:pic>
        <p:nvPicPr>
          <p:cNvPr id="24" name="Picture 2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231512">
            <a:off x="4409556" y="8098605"/>
            <a:ext cx="1126869" cy="514262"/>
          </a:xfrm>
          <a:prstGeom prst="rect">
            <a:avLst/>
          </a:prstGeom>
        </p:spPr>
      </p:pic>
      <p:sp>
        <p:nvSpPr>
          <p:cNvPr id="25" name="TextBox 25"/>
          <p:cNvSpPr txBox="1"/>
          <p:nvPr/>
        </p:nvSpPr>
        <p:spPr>
          <a:xfrm>
            <a:off x="5749648" y="7512915"/>
            <a:ext cx="1889684" cy="1508760"/>
          </a:xfrm>
          <a:prstGeom prst="rect">
            <a:avLst/>
          </a:prstGeom>
        </p:spPr>
        <p:txBody>
          <a:bodyPr lIns="0" tIns="0" rIns="0" bIns="0" rtlCol="0" anchor="t">
            <a:spAutoFit/>
          </a:bodyPr>
          <a:lstStyle/>
          <a:p>
            <a:pPr>
              <a:lnSpc>
                <a:spcPts val="2939"/>
              </a:lnSpc>
            </a:pPr>
            <a:r>
              <a:rPr lang="en-US" sz="2099">
                <a:solidFill>
                  <a:srgbClr val="FFFFFF"/>
                </a:solidFill>
                <a:latin typeface="Telegraf Bold"/>
              </a:rPr>
              <a:t>DISEASE AND SUITABLE</a:t>
            </a:r>
          </a:p>
          <a:p>
            <a:pPr>
              <a:lnSpc>
                <a:spcPts val="2939"/>
              </a:lnSpc>
              <a:spcBef>
                <a:spcPct val="0"/>
              </a:spcBef>
            </a:pPr>
            <a:r>
              <a:rPr lang="en-US" sz="2099">
                <a:solidFill>
                  <a:srgbClr val="FFFFFF"/>
                </a:solidFill>
                <a:latin typeface="Telegraf Bold"/>
              </a:rPr>
              <a:t>MEASURES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209977" y="343283"/>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5020" y="785603"/>
            <a:ext cx="2180089" cy="1193103"/>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57432" y="3227942"/>
            <a:ext cx="243560" cy="24356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600992" y="2837"/>
            <a:ext cx="2375468" cy="2375468"/>
          </a:xfrm>
          <a:prstGeom prst="rect">
            <a:avLst/>
          </a:prstGeom>
        </p:spPr>
      </p:pic>
      <p:pic>
        <p:nvPicPr>
          <p:cNvPr id="6" name="Picture 6"/>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57432" y="4229982"/>
            <a:ext cx="243560" cy="243560"/>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57432" y="5235542"/>
            <a:ext cx="243560" cy="24356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601755" y="2002662"/>
            <a:ext cx="7084489" cy="167452"/>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698675" y="3232615"/>
            <a:ext cx="772869" cy="238887"/>
          </a:xfrm>
          <a:prstGeom prst="rect">
            <a:avLst/>
          </a:prstGeom>
        </p:spPr>
      </p:pic>
      <p:sp>
        <p:nvSpPr>
          <p:cNvPr id="11" name="TextBox 11"/>
          <p:cNvSpPr txBox="1"/>
          <p:nvPr/>
        </p:nvSpPr>
        <p:spPr>
          <a:xfrm>
            <a:off x="2018502" y="802276"/>
            <a:ext cx="8486626" cy="1367838"/>
          </a:xfrm>
          <a:prstGeom prst="rect">
            <a:avLst/>
          </a:prstGeom>
        </p:spPr>
        <p:txBody>
          <a:bodyPr lIns="0" tIns="0" rIns="0" bIns="0" rtlCol="0" anchor="t">
            <a:spAutoFit/>
          </a:bodyPr>
          <a:lstStyle/>
          <a:p>
            <a:pPr>
              <a:lnSpc>
                <a:spcPts val="8817"/>
              </a:lnSpc>
            </a:pPr>
            <a:r>
              <a:rPr lang="en-US" sz="10885">
                <a:solidFill>
                  <a:srgbClr val="FFFFFF"/>
                </a:solidFill>
                <a:latin typeface="Telegraf Bold"/>
              </a:rPr>
              <a:t>MODULES</a:t>
            </a:r>
          </a:p>
        </p:txBody>
      </p:sp>
      <p:sp>
        <p:nvSpPr>
          <p:cNvPr id="12" name="TextBox 12"/>
          <p:cNvSpPr txBox="1"/>
          <p:nvPr/>
        </p:nvSpPr>
        <p:spPr>
          <a:xfrm>
            <a:off x="3788726" y="3062498"/>
            <a:ext cx="4036765" cy="493396"/>
          </a:xfrm>
          <a:prstGeom prst="rect">
            <a:avLst/>
          </a:prstGeom>
        </p:spPr>
        <p:txBody>
          <a:bodyPr lIns="0" tIns="0" rIns="0" bIns="0" rtlCol="0" anchor="t">
            <a:spAutoFit/>
          </a:bodyPr>
          <a:lstStyle/>
          <a:p>
            <a:pPr>
              <a:lnSpc>
                <a:spcPts val="3779"/>
              </a:lnSpc>
              <a:spcBef>
                <a:spcPct val="0"/>
              </a:spcBef>
            </a:pPr>
            <a:r>
              <a:rPr lang="en-US" sz="2699">
                <a:solidFill>
                  <a:srgbClr val="FFFFFF"/>
                </a:solidFill>
                <a:latin typeface="Telegraf Bold"/>
              </a:rPr>
              <a:t>DATA COLLECTION</a:t>
            </a:r>
          </a:p>
        </p:txBody>
      </p:sp>
      <p:pic>
        <p:nvPicPr>
          <p:cNvPr id="13" name="Picture 13"/>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698675" y="4229982"/>
            <a:ext cx="772869" cy="238887"/>
          </a:xfrm>
          <a:prstGeom prst="rect">
            <a:avLst/>
          </a:prstGeom>
        </p:spPr>
      </p:pic>
      <p:sp>
        <p:nvSpPr>
          <p:cNvPr id="14" name="TextBox 14"/>
          <p:cNvSpPr txBox="1"/>
          <p:nvPr/>
        </p:nvSpPr>
        <p:spPr>
          <a:xfrm>
            <a:off x="3786232" y="4059865"/>
            <a:ext cx="4951165" cy="493396"/>
          </a:xfrm>
          <a:prstGeom prst="rect">
            <a:avLst/>
          </a:prstGeom>
        </p:spPr>
        <p:txBody>
          <a:bodyPr lIns="0" tIns="0" rIns="0" bIns="0" rtlCol="0" anchor="t">
            <a:spAutoFit/>
          </a:bodyPr>
          <a:lstStyle/>
          <a:p>
            <a:pPr>
              <a:lnSpc>
                <a:spcPts val="3779"/>
              </a:lnSpc>
              <a:spcBef>
                <a:spcPct val="0"/>
              </a:spcBef>
            </a:pPr>
            <a:r>
              <a:rPr lang="en-US" sz="2699">
                <a:solidFill>
                  <a:srgbClr val="FFFFFF"/>
                </a:solidFill>
                <a:latin typeface="Telegraf Bold"/>
              </a:rPr>
              <a:t>DATA PREPROCESSING</a:t>
            </a:r>
          </a:p>
        </p:txBody>
      </p:sp>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698675" y="5240215"/>
            <a:ext cx="772869" cy="238887"/>
          </a:xfrm>
          <a:prstGeom prst="rect">
            <a:avLst/>
          </a:prstGeom>
        </p:spPr>
      </p:pic>
      <p:sp>
        <p:nvSpPr>
          <p:cNvPr id="16" name="TextBox 16"/>
          <p:cNvSpPr txBox="1"/>
          <p:nvPr/>
        </p:nvSpPr>
        <p:spPr>
          <a:xfrm>
            <a:off x="3786232" y="5070098"/>
            <a:ext cx="4951165" cy="493396"/>
          </a:xfrm>
          <a:prstGeom prst="rect">
            <a:avLst/>
          </a:prstGeom>
        </p:spPr>
        <p:txBody>
          <a:bodyPr lIns="0" tIns="0" rIns="0" bIns="0" rtlCol="0" anchor="t">
            <a:spAutoFit/>
          </a:bodyPr>
          <a:lstStyle/>
          <a:p>
            <a:pPr>
              <a:lnSpc>
                <a:spcPts val="3779"/>
              </a:lnSpc>
              <a:spcBef>
                <a:spcPct val="0"/>
              </a:spcBef>
            </a:pPr>
            <a:r>
              <a:rPr lang="en-US" sz="2699">
                <a:solidFill>
                  <a:srgbClr val="FFFFFF"/>
                </a:solidFill>
                <a:latin typeface="Telegraf Bold"/>
              </a:rPr>
              <a:t>FEATURE EXTRACTION</a:t>
            </a:r>
          </a:p>
        </p:txBody>
      </p:sp>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57432" y="6148378"/>
            <a:ext cx="243560" cy="243560"/>
          </a:xfrm>
          <a:prstGeom prst="rect">
            <a:avLst/>
          </a:prstGeom>
        </p:spPr>
      </p:pic>
      <p:pic>
        <p:nvPicPr>
          <p:cNvPr id="18" name="Picture 1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698675" y="6148378"/>
            <a:ext cx="772869" cy="238887"/>
          </a:xfrm>
          <a:prstGeom prst="rect">
            <a:avLst/>
          </a:prstGeom>
        </p:spPr>
      </p:pic>
      <p:sp>
        <p:nvSpPr>
          <p:cNvPr id="19" name="TextBox 19"/>
          <p:cNvSpPr txBox="1"/>
          <p:nvPr/>
        </p:nvSpPr>
        <p:spPr>
          <a:xfrm>
            <a:off x="3786232" y="5978261"/>
            <a:ext cx="6075115" cy="493396"/>
          </a:xfrm>
          <a:prstGeom prst="rect">
            <a:avLst/>
          </a:prstGeom>
        </p:spPr>
        <p:txBody>
          <a:bodyPr lIns="0" tIns="0" rIns="0" bIns="0" rtlCol="0" anchor="t">
            <a:spAutoFit/>
          </a:bodyPr>
          <a:lstStyle/>
          <a:p>
            <a:pPr>
              <a:lnSpc>
                <a:spcPts val="3779"/>
              </a:lnSpc>
              <a:spcBef>
                <a:spcPct val="0"/>
              </a:spcBef>
            </a:pPr>
            <a:r>
              <a:rPr lang="en-US" sz="2699">
                <a:solidFill>
                  <a:srgbClr val="FFFFFF"/>
                </a:solidFill>
                <a:latin typeface="Telegraf Bold"/>
              </a:rPr>
              <a:t>MODEL TRAINING AND TESTING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36930" y="1341192"/>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9181" y="10049841"/>
            <a:ext cx="19043543" cy="58861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8049193" y="-657896"/>
            <a:ext cx="2180089" cy="1193103"/>
          </a:xfrm>
          <a:prstGeom prst="rect">
            <a:avLst/>
          </a:prstGeom>
        </p:spPr>
      </p:pic>
      <p:grpSp>
        <p:nvGrpSpPr>
          <p:cNvPr id="5" name="Group 5"/>
          <p:cNvGrpSpPr>
            <a:grpSpLocks noChangeAspect="1"/>
          </p:cNvGrpSpPr>
          <p:nvPr/>
        </p:nvGrpSpPr>
        <p:grpSpPr>
          <a:xfrm rot="4614625">
            <a:off x="12262665" y="2806981"/>
            <a:ext cx="9326880" cy="3569374"/>
            <a:chOff x="0" y="0"/>
            <a:chExt cx="4227830" cy="1617980"/>
          </a:xfrm>
        </p:grpSpPr>
        <p:sp>
          <p:nvSpPr>
            <p:cNvPr id="6" name="Freeform 6"/>
            <p:cNvSpPr/>
            <p:nvPr/>
          </p:nvSpPr>
          <p:spPr>
            <a:xfrm>
              <a:off x="-7620" y="0"/>
              <a:ext cx="4239261" cy="1624330"/>
            </a:xfrm>
            <a:custGeom>
              <a:avLst/>
              <a:gdLst/>
              <a:ahLst/>
              <a:cxnLst/>
              <a:rect l="l" t="t" r="r" b="b"/>
              <a:pathLst>
                <a:path w="4239261" h="1624330">
                  <a:moveTo>
                    <a:pt x="480060" y="1508760"/>
                  </a:moveTo>
                  <a:lnTo>
                    <a:pt x="480060" y="1515110"/>
                  </a:lnTo>
                  <a:lnTo>
                    <a:pt x="480060" y="1508760"/>
                  </a:lnTo>
                  <a:close/>
                  <a:moveTo>
                    <a:pt x="480060" y="1516380"/>
                  </a:moveTo>
                  <a:lnTo>
                    <a:pt x="480060" y="1515110"/>
                  </a:lnTo>
                  <a:lnTo>
                    <a:pt x="480060" y="1516380"/>
                  </a:lnTo>
                  <a:close/>
                  <a:moveTo>
                    <a:pt x="487680" y="1517650"/>
                  </a:moveTo>
                  <a:cubicBezTo>
                    <a:pt x="485140" y="1518920"/>
                    <a:pt x="483870" y="1520190"/>
                    <a:pt x="482600" y="1520190"/>
                  </a:cubicBezTo>
                  <a:cubicBezTo>
                    <a:pt x="483870" y="1520190"/>
                    <a:pt x="485140" y="1518920"/>
                    <a:pt x="487680" y="1517650"/>
                  </a:cubicBezTo>
                  <a:close/>
                  <a:moveTo>
                    <a:pt x="478790" y="1521460"/>
                  </a:moveTo>
                  <a:lnTo>
                    <a:pt x="478790" y="1522730"/>
                  </a:lnTo>
                  <a:cubicBezTo>
                    <a:pt x="478790" y="1524000"/>
                    <a:pt x="478790" y="1524000"/>
                    <a:pt x="477520" y="1525270"/>
                  </a:cubicBezTo>
                  <a:lnTo>
                    <a:pt x="478790" y="1524000"/>
                  </a:lnTo>
                  <a:cubicBezTo>
                    <a:pt x="477520" y="1525270"/>
                    <a:pt x="478790" y="1525270"/>
                    <a:pt x="478790" y="1521460"/>
                  </a:cubicBezTo>
                  <a:close/>
                  <a:moveTo>
                    <a:pt x="4235450" y="601980"/>
                  </a:moveTo>
                  <a:cubicBezTo>
                    <a:pt x="4234180" y="612140"/>
                    <a:pt x="4231640" y="621030"/>
                    <a:pt x="4229100" y="629920"/>
                  </a:cubicBezTo>
                  <a:lnTo>
                    <a:pt x="4221480" y="656590"/>
                  </a:lnTo>
                  <a:lnTo>
                    <a:pt x="4213860" y="683260"/>
                  </a:lnTo>
                  <a:cubicBezTo>
                    <a:pt x="4211320" y="692150"/>
                    <a:pt x="4208780" y="699770"/>
                    <a:pt x="4206240" y="708660"/>
                  </a:cubicBezTo>
                  <a:cubicBezTo>
                    <a:pt x="4201160" y="725170"/>
                    <a:pt x="4194810" y="741680"/>
                    <a:pt x="4188460" y="758190"/>
                  </a:cubicBezTo>
                  <a:cubicBezTo>
                    <a:pt x="4182110" y="773430"/>
                    <a:pt x="4175760" y="788670"/>
                    <a:pt x="4168140" y="803910"/>
                  </a:cubicBezTo>
                  <a:cubicBezTo>
                    <a:pt x="4161790" y="819150"/>
                    <a:pt x="4154170" y="833120"/>
                    <a:pt x="4146550" y="848360"/>
                  </a:cubicBezTo>
                  <a:cubicBezTo>
                    <a:pt x="4138929" y="862330"/>
                    <a:pt x="4131309" y="877570"/>
                    <a:pt x="4123690" y="890270"/>
                  </a:cubicBezTo>
                  <a:cubicBezTo>
                    <a:pt x="4108450" y="916940"/>
                    <a:pt x="4091940" y="943610"/>
                    <a:pt x="4074160" y="967740"/>
                  </a:cubicBezTo>
                  <a:cubicBezTo>
                    <a:pt x="4039870" y="1017270"/>
                    <a:pt x="4003040" y="1062990"/>
                    <a:pt x="3962400" y="1104900"/>
                  </a:cubicBezTo>
                  <a:cubicBezTo>
                    <a:pt x="3952240" y="1115060"/>
                    <a:pt x="3942080" y="1125220"/>
                    <a:pt x="3931920" y="1136650"/>
                  </a:cubicBezTo>
                  <a:lnTo>
                    <a:pt x="3900170" y="1167130"/>
                  </a:lnTo>
                  <a:cubicBezTo>
                    <a:pt x="3895090" y="1172210"/>
                    <a:pt x="3888740" y="1177290"/>
                    <a:pt x="3884930" y="1181100"/>
                  </a:cubicBezTo>
                  <a:lnTo>
                    <a:pt x="3869690" y="1193800"/>
                  </a:lnTo>
                  <a:cubicBezTo>
                    <a:pt x="3859530" y="1202690"/>
                    <a:pt x="3850640" y="1210310"/>
                    <a:pt x="3840480" y="1217930"/>
                  </a:cubicBezTo>
                  <a:cubicBezTo>
                    <a:pt x="3760470" y="1281430"/>
                    <a:pt x="3674110" y="1336040"/>
                    <a:pt x="3583940" y="1381760"/>
                  </a:cubicBezTo>
                  <a:cubicBezTo>
                    <a:pt x="3538220" y="1404620"/>
                    <a:pt x="3492500" y="1424940"/>
                    <a:pt x="3445510" y="1442720"/>
                  </a:cubicBezTo>
                  <a:cubicBezTo>
                    <a:pt x="3398520" y="1460500"/>
                    <a:pt x="3350260" y="1475740"/>
                    <a:pt x="3300730" y="1489710"/>
                  </a:cubicBezTo>
                  <a:cubicBezTo>
                    <a:pt x="3276600" y="1496060"/>
                    <a:pt x="3251200" y="1502410"/>
                    <a:pt x="3227070" y="1507490"/>
                  </a:cubicBezTo>
                  <a:lnTo>
                    <a:pt x="3188970" y="1515110"/>
                  </a:lnTo>
                  <a:lnTo>
                    <a:pt x="3152140" y="1521460"/>
                  </a:lnTo>
                  <a:cubicBezTo>
                    <a:pt x="3128010" y="1525270"/>
                    <a:pt x="3102610" y="1529080"/>
                    <a:pt x="3078480" y="1531620"/>
                  </a:cubicBezTo>
                  <a:cubicBezTo>
                    <a:pt x="3054350" y="1534160"/>
                    <a:pt x="3028950" y="1537970"/>
                    <a:pt x="3006090" y="1539240"/>
                  </a:cubicBezTo>
                  <a:cubicBezTo>
                    <a:pt x="2909570" y="1546860"/>
                    <a:pt x="2816860" y="1546860"/>
                    <a:pt x="2729230" y="1543050"/>
                  </a:cubicBezTo>
                  <a:cubicBezTo>
                    <a:pt x="2641600" y="1539240"/>
                    <a:pt x="2557780" y="1531620"/>
                    <a:pt x="2479040" y="1525270"/>
                  </a:cubicBezTo>
                  <a:cubicBezTo>
                    <a:pt x="2459990" y="1521460"/>
                    <a:pt x="2447290" y="1521460"/>
                    <a:pt x="2438400" y="1524000"/>
                  </a:cubicBezTo>
                  <a:cubicBezTo>
                    <a:pt x="2429510" y="1526540"/>
                    <a:pt x="2423160" y="1531620"/>
                    <a:pt x="2416810" y="1536700"/>
                  </a:cubicBezTo>
                  <a:cubicBezTo>
                    <a:pt x="2404110" y="1546860"/>
                    <a:pt x="2391410" y="1558290"/>
                    <a:pt x="2354580" y="1548130"/>
                  </a:cubicBezTo>
                  <a:lnTo>
                    <a:pt x="2326640" y="1540510"/>
                  </a:lnTo>
                  <a:lnTo>
                    <a:pt x="2299970" y="1532890"/>
                  </a:lnTo>
                  <a:cubicBezTo>
                    <a:pt x="2282190" y="1527810"/>
                    <a:pt x="2264410" y="1522730"/>
                    <a:pt x="2247900" y="1517650"/>
                  </a:cubicBezTo>
                  <a:cubicBezTo>
                    <a:pt x="2272030" y="1562100"/>
                    <a:pt x="2227580" y="1584960"/>
                    <a:pt x="2193290" y="1574800"/>
                  </a:cubicBezTo>
                  <a:cubicBezTo>
                    <a:pt x="2174240" y="1570990"/>
                    <a:pt x="2155190" y="1567180"/>
                    <a:pt x="2134870" y="1563370"/>
                  </a:cubicBezTo>
                  <a:cubicBezTo>
                    <a:pt x="2115820" y="1559560"/>
                    <a:pt x="2098040" y="1555750"/>
                    <a:pt x="2078990" y="1551940"/>
                  </a:cubicBezTo>
                  <a:lnTo>
                    <a:pt x="1976120" y="1529080"/>
                  </a:lnTo>
                  <a:cubicBezTo>
                    <a:pt x="1911350" y="1515110"/>
                    <a:pt x="1852930" y="1501140"/>
                    <a:pt x="1803400" y="1489710"/>
                  </a:cubicBezTo>
                  <a:cubicBezTo>
                    <a:pt x="1753870" y="1477010"/>
                    <a:pt x="1714500" y="1466850"/>
                    <a:pt x="1682750" y="1454150"/>
                  </a:cubicBezTo>
                  <a:cubicBezTo>
                    <a:pt x="1651000" y="1441450"/>
                    <a:pt x="1629410" y="1428750"/>
                    <a:pt x="1610360" y="1409700"/>
                  </a:cubicBezTo>
                  <a:cubicBezTo>
                    <a:pt x="1602740" y="1404620"/>
                    <a:pt x="1597660" y="1400810"/>
                    <a:pt x="1590040" y="1395730"/>
                  </a:cubicBezTo>
                  <a:cubicBezTo>
                    <a:pt x="1583690" y="1391920"/>
                    <a:pt x="1577340" y="1388110"/>
                    <a:pt x="1570990" y="1385570"/>
                  </a:cubicBezTo>
                  <a:cubicBezTo>
                    <a:pt x="1557020" y="1380490"/>
                    <a:pt x="1539240" y="1377950"/>
                    <a:pt x="1518920" y="1383030"/>
                  </a:cubicBezTo>
                  <a:cubicBezTo>
                    <a:pt x="1522730" y="1400810"/>
                    <a:pt x="1518920" y="1402080"/>
                    <a:pt x="1512570" y="1405890"/>
                  </a:cubicBezTo>
                  <a:cubicBezTo>
                    <a:pt x="1507490" y="1409700"/>
                    <a:pt x="1501140" y="1416050"/>
                    <a:pt x="1493520" y="1409700"/>
                  </a:cubicBezTo>
                  <a:cubicBezTo>
                    <a:pt x="1488440" y="1393190"/>
                    <a:pt x="1488440" y="1393190"/>
                    <a:pt x="1482090" y="1376680"/>
                  </a:cubicBezTo>
                  <a:cubicBezTo>
                    <a:pt x="1479550" y="1367790"/>
                    <a:pt x="1474470" y="1365250"/>
                    <a:pt x="1469390" y="1365250"/>
                  </a:cubicBezTo>
                  <a:cubicBezTo>
                    <a:pt x="1464310" y="1363980"/>
                    <a:pt x="1457960" y="1366520"/>
                    <a:pt x="1452880" y="1369060"/>
                  </a:cubicBezTo>
                  <a:lnTo>
                    <a:pt x="1440180" y="1336040"/>
                  </a:lnTo>
                  <a:cubicBezTo>
                    <a:pt x="1435100" y="1342390"/>
                    <a:pt x="1430020" y="1346200"/>
                    <a:pt x="1423670" y="1348740"/>
                  </a:cubicBezTo>
                  <a:cubicBezTo>
                    <a:pt x="1417320" y="1351280"/>
                    <a:pt x="1409700" y="1352550"/>
                    <a:pt x="1403350" y="1355090"/>
                  </a:cubicBezTo>
                  <a:cubicBezTo>
                    <a:pt x="1397000" y="1357630"/>
                    <a:pt x="1389380" y="1360170"/>
                    <a:pt x="1384300" y="1365250"/>
                  </a:cubicBezTo>
                  <a:cubicBezTo>
                    <a:pt x="1379220" y="1370330"/>
                    <a:pt x="1363980" y="1374140"/>
                    <a:pt x="1355090" y="1357630"/>
                  </a:cubicBezTo>
                  <a:cubicBezTo>
                    <a:pt x="1353820" y="1363980"/>
                    <a:pt x="1351280" y="1366520"/>
                    <a:pt x="1346200" y="1369060"/>
                  </a:cubicBezTo>
                  <a:cubicBezTo>
                    <a:pt x="1342390" y="1371600"/>
                    <a:pt x="1336040" y="1372870"/>
                    <a:pt x="1330960" y="1375410"/>
                  </a:cubicBezTo>
                  <a:cubicBezTo>
                    <a:pt x="1320800" y="1379220"/>
                    <a:pt x="1310640" y="1386840"/>
                    <a:pt x="1314450" y="1404620"/>
                  </a:cubicBezTo>
                  <a:cubicBezTo>
                    <a:pt x="1304290" y="1390650"/>
                    <a:pt x="1304290" y="1390650"/>
                    <a:pt x="1294130" y="1375410"/>
                  </a:cubicBezTo>
                  <a:cubicBezTo>
                    <a:pt x="1304290" y="1389380"/>
                    <a:pt x="1314450" y="1404620"/>
                    <a:pt x="1303020" y="1413510"/>
                  </a:cubicBezTo>
                  <a:cubicBezTo>
                    <a:pt x="1294130" y="1419860"/>
                    <a:pt x="1287780" y="1427480"/>
                    <a:pt x="1281430" y="1433830"/>
                  </a:cubicBezTo>
                  <a:cubicBezTo>
                    <a:pt x="1276350" y="1440180"/>
                    <a:pt x="1272540" y="1446530"/>
                    <a:pt x="1271270" y="1451610"/>
                  </a:cubicBezTo>
                  <a:cubicBezTo>
                    <a:pt x="1268730" y="1456690"/>
                    <a:pt x="1267460" y="1460500"/>
                    <a:pt x="1267460" y="1463040"/>
                  </a:cubicBezTo>
                  <a:lnTo>
                    <a:pt x="1267460" y="1466850"/>
                  </a:lnTo>
                  <a:cubicBezTo>
                    <a:pt x="1249680" y="1482090"/>
                    <a:pt x="1220470" y="1504950"/>
                    <a:pt x="1195070" y="1525270"/>
                  </a:cubicBezTo>
                  <a:cubicBezTo>
                    <a:pt x="1188720" y="1530350"/>
                    <a:pt x="1182370" y="1535430"/>
                    <a:pt x="1176020" y="1539240"/>
                  </a:cubicBezTo>
                  <a:cubicBezTo>
                    <a:pt x="1169670" y="1543050"/>
                    <a:pt x="1164590" y="1546860"/>
                    <a:pt x="1159510" y="1550670"/>
                  </a:cubicBezTo>
                  <a:cubicBezTo>
                    <a:pt x="1149350" y="1555750"/>
                    <a:pt x="1141730" y="1559560"/>
                    <a:pt x="1137920" y="1557020"/>
                  </a:cubicBezTo>
                  <a:cubicBezTo>
                    <a:pt x="1134110" y="1577340"/>
                    <a:pt x="1118870" y="1582420"/>
                    <a:pt x="1103630" y="1588770"/>
                  </a:cubicBezTo>
                  <a:cubicBezTo>
                    <a:pt x="1088390" y="1595120"/>
                    <a:pt x="1073150" y="1602740"/>
                    <a:pt x="1069340" y="1624330"/>
                  </a:cubicBezTo>
                  <a:cubicBezTo>
                    <a:pt x="1046480" y="1610360"/>
                    <a:pt x="1029970" y="1587500"/>
                    <a:pt x="1012190" y="1569720"/>
                  </a:cubicBezTo>
                  <a:cubicBezTo>
                    <a:pt x="994410" y="1551940"/>
                    <a:pt x="976630" y="1539240"/>
                    <a:pt x="949960" y="1548130"/>
                  </a:cubicBezTo>
                  <a:cubicBezTo>
                    <a:pt x="927100" y="1559560"/>
                    <a:pt x="889000" y="1570990"/>
                    <a:pt x="844550" y="1582420"/>
                  </a:cubicBezTo>
                  <a:cubicBezTo>
                    <a:pt x="822960" y="1588770"/>
                    <a:pt x="798830" y="1593850"/>
                    <a:pt x="773430" y="1600200"/>
                  </a:cubicBezTo>
                  <a:lnTo>
                    <a:pt x="754380" y="1604010"/>
                  </a:lnTo>
                  <a:cubicBezTo>
                    <a:pt x="751840" y="1605280"/>
                    <a:pt x="748030" y="1605280"/>
                    <a:pt x="745490" y="1606550"/>
                  </a:cubicBezTo>
                  <a:lnTo>
                    <a:pt x="741680" y="1606550"/>
                  </a:lnTo>
                  <a:cubicBezTo>
                    <a:pt x="765810" y="1619250"/>
                    <a:pt x="640080" y="1555750"/>
                    <a:pt x="560070" y="1516380"/>
                  </a:cubicBezTo>
                  <a:cubicBezTo>
                    <a:pt x="551180" y="1515110"/>
                    <a:pt x="533400" y="1513840"/>
                    <a:pt x="518160" y="1515110"/>
                  </a:cubicBezTo>
                  <a:cubicBezTo>
                    <a:pt x="514350" y="1515110"/>
                    <a:pt x="509270" y="1516380"/>
                    <a:pt x="505460" y="1516380"/>
                  </a:cubicBezTo>
                  <a:lnTo>
                    <a:pt x="509270" y="1515110"/>
                  </a:lnTo>
                  <a:lnTo>
                    <a:pt x="506730" y="1515110"/>
                  </a:lnTo>
                  <a:cubicBezTo>
                    <a:pt x="499110" y="1513840"/>
                    <a:pt x="490220" y="1504950"/>
                    <a:pt x="485140" y="1494790"/>
                  </a:cubicBezTo>
                  <a:lnTo>
                    <a:pt x="481330" y="1487170"/>
                  </a:lnTo>
                  <a:cubicBezTo>
                    <a:pt x="481330" y="1494790"/>
                    <a:pt x="480060" y="1502410"/>
                    <a:pt x="480060" y="1512570"/>
                  </a:cubicBezTo>
                  <a:cubicBezTo>
                    <a:pt x="480060" y="1504950"/>
                    <a:pt x="481330" y="1496060"/>
                    <a:pt x="481330" y="1487170"/>
                  </a:cubicBezTo>
                  <a:cubicBezTo>
                    <a:pt x="480060" y="1483360"/>
                    <a:pt x="478790" y="1479550"/>
                    <a:pt x="477520" y="1477010"/>
                  </a:cubicBezTo>
                  <a:cubicBezTo>
                    <a:pt x="476250" y="1470660"/>
                    <a:pt x="474980" y="1461770"/>
                    <a:pt x="473710" y="1454150"/>
                  </a:cubicBezTo>
                  <a:cubicBezTo>
                    <a:pt x="469900" y="1422400"/>
                    <a:pt x="467360" y="1391920"/>
                    <a:pt x="463550" y="1363980"/>
                  </a:cubicBezTo>
                  <a:cubicBezTo>
                    <a:pt x="461010" y="1337310"/>
                    <a:pt x="458470" y="1315720"/>
                    <a:pt x="454660" y="1304290"/>
                  </a:cubicBezTo>
                  <a:cubicBezTo>
                    <a:pt x="462280" y="1291590"/>
                    <a:pt x="448310" y="1245870"/>
                    <a:pt x="426720" y="1197610"/>
                  </a:cubicBezTo>
                  <a:cubicBezTo>
                    <a:pt x="405130" y="1149350"/>
                    <a:pt x="375920" y="1098550"/>
                    <a:pt x="346710" y="1078230"/>
                  </a:cubicBezTo>
                  <a:cubicBezTo>
                    <a:pt x="367030" y="1049020"/>
                    <a:pt x="387350" y="1021080"/>
                    <a:pt x="373380" y="1010920"/>
                  </a:cubicBezTo>
                  <a:cubicBezTo>
                    <a:pt x="345440" y="989330"/>
                    <a:pt x="303530" y="1016000"/>
                    <a:pt x="264160" y="1055370"/>
                  </a:cubicBezTo>
                  <a:cubicBezTo>
                    <a:pt x="224790" y="1094740"/>
                    <a:pt x="187960" y="1146810"/>
                    <a:pt x="162560" y="1174750"/>
                  </a:cubicBezTo>
                  <a:cubicBezTo>
                    <a:pt x="115570" y="1183640"/>
                    <a:pt x="71120" y="1117600"/>
                    <a:pt x="60960" y="1065530"/>
                  </a:cubicBezTo>
                  <a:cubicBezTo>
                    <a:pt x="60960" y="1065530"/>
                    <a:pt x="54610" y="1052830"/>
                    <a:pt x="45720" y="1032510"/>
                  </a:cubicBezTo>
                  <a:cubicBezTo>
                    <a:pt x="36830" y="1010920"/>
                    <a:pt x="25400" y="981710"/>
                    <a:pt x="17780" y="946150"/>
                  </a:cubicBezTo>
                  <a:cubicBezTo>
                    <a:pt x="1270" y="876300"/>
                    <a:pt x="0" y="783590"/>
                    <a:pt x="46990" y="708660"/>
                  </a:cubicBezTo>
                  <a:cubicBezTo>
                    <a:pt x="93980" y="633730"/>
                    <a:pt x="149860" y="556260"/>
                    <a:pt x="215900" y="481330"/>
                  </a:cubicBezTo>
                  <a:cubicBezTo>
                    <a:pt x="281940" y="406400"/>
                    <a:pt x="359410" y="332740"/>
                    <a:pt x="444500" y="266700"/>
                  </a:cubicBezTo>
                  <a:cubicBezTo>
                    <a:pt x="530860" y="200660"/>
                    <a:pt x="624840" y="143510"/>
                    <a:pt x="721360" y="97790"/>
                  </a:cubicBezTo>
                  <a:cubicBezTo>
                    <a:pt x="819150" y="52070"/>
                    <a:pt x="919480" y="19050"/>
                    <a:pt x="1017270" y="0"/>
                  </a:cubicBezTo>
                  <a:cubicBezTo>
                    <a:pt x="1043940" y="0"/>
                    <a:pt x="1083310" y="1270"/>
                    <a:pt x="1122680" y="5080"/>
                  </a:cubicBezTo>
                  <a:cubicBezTo>
                    <a:pt x="1141730" y="6350"/>
                    <a:pt x="1162050" y="8890"/>
                    <a:pt x="1179830" y="10160"/>
                  </a:cubicBezTo>
                  <a:cubicBezTo>
                    <a:pt x="1197610" y="11430"/>
                    <a:pt x="1214120" y="13970"/>
                    <a:pt x="1226820" y="15240"/>
                  </a:cubicBezTo>
                  <a:cubicBezTo>
                    <a:pt x="1325880" y="8890"/>
                    <a:pt x="1426210" y="8890"/>
                    <a:pt x="1527810" y="15240"/>
                  </a:cubicBezTo>
                  <a:cubicBezTo>
                    <a:pt x="1629410" y="21590"/>
                    <a:pt x="1727200" y="36830"/>
                    <a:pt x="1817370" y="55880"/>
                  </a:cubicBezTo>
                  <a:cubicBezTo>
                    <a:pt x="1998980" y="93980"/>
                    <a:pt x="2155190" y="149860"/>
                    <a:pt x="2289810" y="201930"/>
                  </a:cubicBezTo>
                  <a:cubicBezTo>
                    <a:pt x="2357120" y="228600"/>
                    <a:pt x="2420620" y="254000"/>
                    <a:pt x="2477770" y="278130"/>
                  </a:cubicBezTo>
                  <a:cubicBezTo>
                    <a:pt x="2531110" y="300990"/>
                    <a:pt x="2584450" y="322580"/>
                    <a:pt x="2637790" y="345440"/>
                  </a:cubicBezTo>
                  <a:cubicBezTo>
                    <a:pt x="2733040" y="384810"/>
                    <a:pt x="2814320" y="416560"/>
                    <a:pt x="2881630" y="441960"/>
                  </a:cubicBezTo>
                  <a:cubicBezTo>
                    <a:pt x="2895600" y="441960"/>
                    <a:pt x="2910840" y="441960"/>
                    <a:pt x="2923540" y="440690"/>
                  </a:cubicBezTo>
                  <a:lnTo>
                    <a:pt x="2942590" y="440690"/>
                  </a:lnTo>
                  <a:cubicBezTo>
                    <a:pt x="2947670" y="440690"/>
                    <a:pt x="2954020" y="441960"/>
                    <a:pt x="2957830" y="443230"/>
                  </a:cubicBezTo>
                  <a:cubicBezTo>
                    <a:pt x="2966720" y="445770"/>
                    <a:pt x="2974340" y="450850"/>
                    <a:pt x="2978150" y="458470"/>
                  </a:cubicBezTo>
                  <a:cubicBezTo>
                    <a:pt x="2984500" y="468630"/>
                    <a:pt x="2990850" y="477520"/>
                    <a:pt x="2998470" y="487680"/>
                  </a:cubicBezTo>
                  <a:cubicBezTo>
                    <a:pt x="3006090" y="496570"/>
                    <a:pt x="3013710" y="504190"/>
                    <a:pt x="3021330" y="511810"/>
                  </a:cubicBezTo>
                  <a:cubicBezTo>
                    <a:pt x="3036570" y="525780"/>
                    <a:pt x="3054350" y="537210"/>
                    <a:pt x="3073400" y="542290"/>
                  </a:cubicBezTo>
                  <a:cubicBezTo>
                    <a:pt x="3110230" y="553720"/>
                    <a:pt x="3152140" y="546100"/>
                    <a:pt x="3183890" y="516890"/>
                  </a:cubicBezTo>
                  <a:cubicBezTo>
                    <a:pt x="3201670" y="547370"/>
                    <a:pt x="3227070" y="553720"/>
                    <a:pt x="3252470" y="556260"/>
                  </a:cubicBezTo>
                  <a:cubicBezTo>
                    <a:pt x="3266440" y="551180"/>
                    <a:pt x="3280410" y="543560"/>
                    <a:pt x="3294380" y="533400"/>
                  </a:cubicBezTo>
                  <a:cubicBezTo>
                    <a:pt x="3298190" y="530860"/>
                    <a:pt x="3300730" y="528320"/>
                    <a:pt x="3304540" y="525780"/>
                  </a:cubicBezTo>
                  <a:cubicBezTo>
                    <a:pt x="3308350" y="523240"/>
                    <a:pt x="3309620" y="520700"/>
                    <a:pt x="3312160" y="518160"/>
                  </a:cubicBezTo>
                  <a:cubicBezTo>
                    <a:pt x="3317240" y="513080"/>
                    <a:pt x="3322320" y="508000"/>
                    <a:pt x="3326130" y="502920"/>
                  </a:cubicBezTo>
                  <a:cubicBezTo>
                    <a:pt x="3343910" y="481330"/>
                    <a:pt x="3355340" y="455930"/>
                    <a:pt x="3364230" y="439420"/>
                  </a:cubicBezTo>
                  <a:cubicBezTo>
                    <a:pt x="3365500" y="441960"/>
                    <a:pt x="3366770" y="444500"/>
                    <a:pt x="3366770" y="447040"/>
                  </a:cubicBezTo>
                  <a:cubicBezTo>
                    <a:pt x="3366770" y="449580"/>
                    <a:pt x="3368040" y="452120"/>
                    <a:pt x="3368040" y="453390"/>
                  </a:cubicBezTo>
                  <a:cubicBezTo>
                    <a:pt x="3368040" y="457200"/>
                    <a:pt x="3368040" y="462280"/>
                    <a:pt x="3366770" y="466090"/>
                  </a:cubicBezTo>
                  <a:cubicBezTo>
                    <a:pt x="3364230" y="473710"/>
                    <a:pt x="3360420" y="480060"/>
                    <a:pt x="3355340" y="486410"/>
                  </a:cubicBezTo>
                  <a:cubicBezTo>
                    <a:pt x="3357881" y="497840"/>
                    <a:pt x="3373120" y="500380"/>
                    <a:pt x="3388361" y="500380"/>
                  </a:cubicBezTo>
                  <a:cubicBezTo>
                    <a:pt x="3403601" y="501650"/>
                    <a:pt x="3420111" y="500380"/>
                    <a:pt x="3422651" y="513080"/>
                  </a:cubicBezTo>
                  <a:cubicBezTo>
                    <a:pt x="3418841" y="533400"/>
                    <a:pt x="3403601" y="554990"/>
                    <a:pt x="3383281" y="570230"/>
                  </a:cubicBezTo>
                  <a:cubicBezTo>
                    <a:pt x="3364231" y="585470"/>
                    <a:pt x="3340101" y="601980"/>
                    <a:pt x="3322321" y="614680"/>
                  </a:cubicBezTo>
                  <a:lnTo>
                    <a:pt x="3343911" y="642620"/>
                  </a:lnTo>
                  <a:cubicBezTo>
                    <a:pt x="3357881" y="632460"/>
                    <a:pt x="3370581" y="621030"/>
                    <a:pt x="3382011" y="610870"/>
                  </a:cubicBezTo>
                  <a:cubicBezTo>
                    <a:pt x="3392171" y="600710"/>
                    <a:pt x="3402331" y="591820"/>
                    <a:pt x="3411221" y="581660"/>
                  </a:cubicBezTo>
                  <a:cubicBezTo>
                    <a:pt x="3429001" y="561340"/>
                    <a:pt x="3446781" y="541020"/>
                    <a:pt x="3463291" y="514350"/>
                  </a:cubicBezTo>
                  <a:cubicBezTo>
                    <a:pt x="3487421" y="492760"/>
                    <a:pt x="3510281" y="481330"/>
                    <a:pt x="3530601" y="478790"/>
                  </a:cubicBezTo>
                  <a:cubicBezTo>
                    <a:pt x="3550921" y="474980"/>
                    <a:pt x="3567431" y="480060"/>
                    <a:pt x="3571241" y="495300"/>
                  </a:cubicBezTo>
                  <a:cubicBezTo>
                    <a:pt x="3569971" y="547370"/>
                    <a:pt x="3540761" y="603250"/>
                    <a:pt x="3500121" y="648970"/>
                  </a:cubicBezTo>
                  <a:cubicBezTo>
                    <a:pt x="3459481" y="693420"/>
                    <a:pt x="3407411" y="730250"/>
                    <a:pt x="3361691" y="759460"/>
                  </a:cubicBezTo>
                  <a:cubicBezTo>
                    <a:pt x="3384551" y="744220"/>
                    <a:pt x="3394711" y="758190"/>
                    <a:pt x="3404871" y="773430"/>
                  </a:cubicBezTo>
                  <a:cubicBezTo>
                    <a:pt x="3416301" y="765810"/>
                    <a:pt x="3364231" y="803910"/>
                    <a:pt x="3293111" y="839470"/>
                  </a:cubicBezTo>
                  <a:cubicBezTo>
                    <a:pt x="3221991" y="873760"/>
                    <a:pt x="3145791" y="899160"/>
                    <a:pt x="3060701" y="911860"/>
                  </a:cubicBezTo>
                  <a:lnTo>
                    <a:pt x="3065781" y="947420"/>
                  </a:lnTo>
                  <a:cubicBezTo>
                    <a:pt x="3086101" y="944880"/>
                    <a:pt x="3105151" y="941070"/>
                    <a:pt x="3125471" y="935990"/>
                  </a:cubicBezTo>
                  <a:cubicBezTo>
                    <a:pt x="3129281" y="953770"/>
                    <a:pt x="3136901" y="988060"/>
                    <a:pt x="3140711" y="1004570"/>
                  </a:cubicBezTo>
                  <a:cubicBezTo>
                    <a:pt x="3121661" y="1010920"/>
                    <a:pt x="3098801" y="1017270"/>
                    <a:pt x="3073401" y="1022350"/>
                  </a:cubicBezTo>
                  <a:cubicBezTo>
                    <a:pt x="3048001" y="1028700"/>
                    <a:pt x="3021331" y="1031240"/>
                    <a:pt x="2994661" y="1035050"/>
                  </a:cubicBezTo>
                  <a:cubicBezTo>
                    <a:pt x="2938781" y="1041400"/>
                    <a:pt x="2881631" y="1043940"/>
                    <a:pt x="2830831" y="1046480"/>
                  </a:cubicBezTo>
                  <a:cubicBezTo>
                    <a:pt x="2805431" y="1047750"/>
                    <a:pt x="2781301" y="1049020"/>
                    <a:pt x="2760981" y="1051560"/>
                  </a:cubicBezTo>
                  <a:cubicBezTo>
                    <a:pt x="2750821" y="1052830"/>
                    <a:pt x="2740661" y="1054100"/>
                    <a:pt x="2731771" y="1056640"/>
                  </a:cubicBezTo>
                  <a:cubicBezTo>
                    <a:pt x="2722881" y="1057910"/>
                    <a:pt x="2713991" y="1060450"/>
                    <a:pt x="2707641" y="1064260"/>
                  </a:cubicBezTo>
                  <a:cubicBezTo>
                    <a:pt x="2678431" y="1075690"/>
                    <a:pt x="2664461" y="1096010"/>
                    <a:pt x="2674621" y="1129030"/>
                  </a:cubicBezTo>
                  <a:cubicBezTo>
                    <a:pt x="2697481" y="1132840"/>
                    <a:pt x="2719071" y="1136650"/>
                    <a:pt x="2741931" y="1139190"/>
                  </a:cubicBezTo>
                  <a:cubicBezTo>
                    <a:pt x="2739391" y="1156970"/>
                    <a:pt x="2734311" y="1191260"/>
                    <a:pt x="2734311" y="1191260"/>
                  </a:cubicBezTo>
                  <a:cubicBezTo>
                    <a:pt x="2802891" y="1209040"/>
                    <a:pt x="2885441" y="1224280"/>
                    <a:pt x="2971801" y="1230630"/>
                  </a:cubicBezTo>
                  <a:lnTo>
                    <a:pt x="3004821" y="1231900"/>
                  </a:lnTo>
                  <a:lnTo>
                    <a:pt x="3070861" y="1231900"/>
                  </a:lnTo>
                  <a:cubicBezTo>
                    <a:pt x="3082291" y="1231900"/>
                    <a:pt x="3092451" y="1230630"/>
                    <a:pt x="3103881" y="1230630"/>
                  </a:cubicBezTo>
                  <a:cubicBezTo>
                    <a:pt x="3147061" y="1229360"/>
                    <a:pt x="3191511" y="1224280"/>
                    <a:pt x="3232151" y="1217930"/>
                  </a:cubicBezTo>
                  <a:cubicBezTo>
                    <a:pt x="3232151" y="1217930"/>
                    <a:pt x="3241041" y="1252220"/>
                    <a:pt x="3246121" y="1268730"/>
                  </a:cubicBezTo>
                  <a:cubicBezTo>
                    <a:pt x="3205481" y="1278890"/>
                    <a:pt x="3162301" y="1289050"/>
                    <a:pt x="3120391" y="1294130"/>
                  </a:cubicBezTo>
                  <a:cubicBezTo>
                    <a:pt x="3152141" y="1290320"/>
                    <a:pt x="3178811" y="1287780"/>
                    <a:pt x="3201671" y="1287780"/>
                  </a:cubicBezTo>
                  <a:cubicBezTo>
                    <a:pt x="3213101" y="1287780"/>
                    <a:pt x="3224531" y="1287780"/>
                    <a:pt x="3234691" y="1289050"/>
                  </a:cubicBezTo>
                  <a:cubicBezTo>
                    <a:pt x="3244851" y="1290320"/>
                    <a:pt x="3253741" y="1291590"/>
                    <a:pt x="3263901" y="1292860"/>
                  </a:cubicBezTo>
                  <a:cubicBezTo>
                    <a:pt x="3281681" y="1296670"/>
                    <a:pt x="3296921" y="1299210"/>
                    <a:pt x="3312161" y="1303020"/>
                  </a:cubicBezTo>
                  <a:cubicBezTo>
                    <a:pt x="3326131" y="1306830"/>
                    <a:pt x="3338831" y="1309370"/>
                    <a:pt x="3351531" y="1309370"/>
                  </a:cubicBezTo>
                  <a:cubicBezTo>
                    <a:pt x="3426461" y="1320800"/>
                    <a:pt x="3540761" y="1285240"/>
                    <a:pt x="3655061" y="1212850"/>
                  </a:cubicBezTo>
                  <a:cubicBezTo>
                    <a:pt x="3684271" y="1195070"/>
                    <a:pt x="3712211" y="1174750"/>
                    <a:pt x="3740151" y="1153160"/>
                  </a:cubicBezTo>
                  <a:cubicBezTo>
                    <a:pt x="3754121" y="1143000"/>
                    <a:pt x="3768091" y="1131570"/>
                    <a:pt x="3782061" y="1120140"/>
                  </a:cubicBezTo>
                  <a:cubicBezTo>
                    <a:pt x="3788411" y="1113790"/>
                    <a:pt x="3796031" y="1108710"/>
                    <a:pt x="3802381" y="1102360"/>
                  </a:cubicBezTo>
                  <a:cubicBezTo>
                    <a:pt x="3808731" y="1096010"/>
                    <a:pt x="3816351" y="1090930"/>
                    <a:pt x="3823971" y="1083310"/>
                  </a:cubicBezTo>
                  <a:cubicBezTo>
                    <a:pt x="3884931" y="1028700"/>
                    <a:pt x="3939541" y="967740"/>
                    <a:pt x="3990341" y="902970"/>
                  </a:cubicBezTo>
                  <a:cubicBezTo>
                    <a:pt x="3997961" y="891540"/>
                    <a:pt x="4005581" y="883920"/>
                    <a:pt x="4013201" y="880110"/>
                  </a:cubicBezTo>
                  <a:cubicBezTo>
                    <a:pt x="4020821" y="875030"/>
                    <a:pt x="4027171" y="873760"/>
                    <a:pt x="4033521" y="873760"/>
                  </a:cubicBezTo>
                  <a:cubicBezTo>
                    <a:pt x="4046221" y="873760"/>
                    <a:pt x="4057651" y="880110"/>
                    <a:pt x="4065271" y="885190"/>
                  </a:cubicBezTo>
                  <a:cubicBezTo>
                    <a:pt x="4093211" y="833120"/>
                    <a:pt x="4117341" y="781050"/>
                    <a:pt x="4140201" y="727710"/>
                  </a:cubicBezTo>
                  <a:cubicBezTo>
                    <a:pt x="4145281" y="713740"/>
                    <a:pt x="4151631" y="699770"/>
                    <a:pt x="4156711" y="685800"/>
                  </a:cubicBezTo>
                  <a:cubicBezTo>
                    <a:pt x="4159251" y="679450"/>
                    <a:pt x="4161791" y="671830"/>
                    <a:pt x="4164331" y="665480"/>
                  </a:cubicBezTo>
                  <a:cubicBezTo>
                    <a:pt x="4166871" y="657860"/>
                    <a:pt x="4169411" y="651510"/>
                    <a:pt x="4171951" y="643890"/>
                  </a:cubicBezTo>
                  <a:cubicBezTo>
                    <a:pt x="4177031" y="628650"/>
                    <a:pt x="4182111" y="614680"/>
                    <a:pt x="4187191" y="600710"/>
                  </a:cubicBezTo>
                  <a:cubicBezTo>
                    <a:pt x="4192271" y="585470"/>
                    <a:pt x="4196081" y="570230"/>
                    <a:pt x="4199891" y="553720"/>
                  </a:cubicBezTo>
                  <a:lnTo>
                    <a:pt x="4206241" y="529590"/>
                  </a:lnTo>
                  <a:cubicBezTo>
                    <a:pt x="4208781" y="521970"/>
                    <a:pt x="4210051" y="513080"/>
                    <a:pt x="4211321" y="504190"/>
                  </a:cubicBezTo>
                  <a:cubicBezTo>
                    <a:pt x="4215131" y="487680"/>
                    <a:pt x="4217671" y="471170"/>
                    <a:pt x="4220211" y="453390"/>
                  </a:cubicBezTo>
                  <a:cubicBezTo>
                    <a:pt x="4222751" y="440690"/>
                    <a:pt x="4239261" y="582930"/>
                    <a:pt x="4235451" y="601980"/>
                  </a:cubicBezTo>
                  <a:close/>
                  <a:moveTo>
                    <a:pt x="543560" y="1503680"/>
                  </a:moveTo>
                  <a:lnTo>
                    <a:pt x="497840" y="1480820"/>
                  </a:lnTo>
                  <a:cubicBezTo>
                    <a:pt x="500380" y="1482090"/>
                    <a:pt x="513080" y="1488440"/>
                    <a:pt x="542290" y="1502410"/>
                  </a:cubicBezTo>
                  <a:cubicBezTo>
                    <a:pt x="543560" y="1502410"/>
                    <a:pt x="543560" y="1502410"/>
                    <a:pt x="543560" y="1503680"/>
                  </a:cubicBezTo>
                  <a:close/>
                  <a:moveTo>
                    <a:pt x="495300" y="1515110"/>
                  </a:moveTo>
                  <a:cubicBezTo>
                    <a:pt x="492760" y="1516380"/>
                    <a:pt x="491490" y="1516380"/>
                    <a:pt x="490220" y="1516380"/>
                  </a:cubicBezTo>
                  <a:cubicBezTo>
                    <a:pt x="488950" y="1516380"/>
                    <a:pt x="488950" y="1517650"/>
                    <a:pt x="487680" y="1517650"/>
                  </a:cubicBezTo>
                  <a:cubicBezTo>
                    <a:pt x="492760" y="1515110"/>
                    <a:pt x="499110" y="1513840"/>
                    <a:pt x="505460" y="1512570"/>
                  </a:cubicBezTo>
                  <a:lnTo>
                    <a:pt x="501650" y="1512570"/>
                  </a:lnTo>
                  <a:cubicBezTo>
                    <a:pt x="500380" y="1513840"/>
                    <a:pt x="497840" y="1513840"/>
                    <a:pt x="495300" y="1515110"/>
                  </a:cubicBezTo>
                  <a:close/>
                  <a:moveTo>
                    <a:pt x="480060" y="1522730"/>
                  </a:moveTo>
                  <a:lnTo>
                    <a:pt x="480060" y="1513840"/>
                  </a:lnTo>
                  <a:lnTo>
                    <a:pt x="480060" y="1520190"/>
                  </a:lnTo>
                  <a:lnTo>
                    <a:pt x="480060" y="1517650"/>
                  </a:lnTo>
                  <a:lnTo>
                    <a:pt x="480060" y="1522730"/>
                  </a:lnTo>
                  <a:cubicBezTo>
                    <a:pt x="480060" y="1524000"/>
                    <a:pt x="478790" y="1524000"/>
                    <a:pt x="480060" y="1522730"/>
                  </a:cubicBezTo>
                  <a:cubicBezTo>
                    <a:pt x="478790" y="1524000"/>
                    <a:pt x="480060" y="1524000"/>
                    <a:pt x="480060" y="1522730"/>
                  </a:cubicBezTo>
                  <a:cubicBezTo>
                    <a:pt x="478790" y="1535430"/>
                    <a:pt x="478790" y="1544320"/>
                    <a:pt x="478790" y="1546860"/>
                  </a:cubicBezTo>
                  <a:cubicBezTo>
                    <a:pt x="478790" y="1545590"/>
                    <a:pt x="478790" y="1537970"/>
                    <a:pt x="480060" y="1522730"/>
                  </a:cubicBezTo>
                  <a:cubicBezTo>
                    <a:pt x="480060" y="1522730"/>
                    <a:pt x="481330" y="1521460"/>
                    <a:pt x="482600" y="1521460"/>
                  </a:cubicBezTo>
                  <a:lnTo>
                    <a:pt x="483870" y="1521460"/>
                  </a:lnTo>
                  <a:cubicBezTo>
                    <a:pt x="481330" y="1521460"/>
                    <a:pt x="480060" y="1522730"/>
                    <a:pt x="480060" y="1522730"/>
                  </a:cubicBezTo>
                  <a:close/>
                </a:path>
              </a:pathLst>
            </a:custGeom>
            <a:blipFill>
              <a:blip r:embed="rId8"/>
              <a:stretch>
                <a:fillRect t="-80165" b="-80165"/>
              </a:stretch>
            </a:blipFill>
          </p:spPr>
        </p:sp>
      </p:grpSp>
      <p:sp>
        <p:nvSpPr>
          <p:cNvPr id="7" name="TextBox 7"/>
          <p:cNvSpPr txBox="1"/>
          <p:nvPr/>
        </p:nvSpPr>
        <p:spPr>
          <a:xfrm rot="5400000">
            <a:off x="11198455" y="3643374"/>
            <a:ext cx="8942479" cy="2280723"/>
          </a:xfrm>
          <a:prstGeom prst="rect">
            <a:avLst/>
          </a:prstGeom>
        </p:spPr>
        <p:txBody>
          <a:bodyPr lIns="0" tIns="0" rIns="0" bIns="0" rtlCol="0" anchor="t">
            <a:spAutoFit/>
          </a:bodyPr>
          <a:lstStyle/>
          <a:p>
            <a:pPr algn="ctr">
              <a:lnSpc>
                <a:spcPts val="8169"/>
              </a:lnSpc>
            </a:pPr>
            <a:r>
              <a:rPr lang="en-US" sz="10085" dirty="0">
                <a:solidFill>
                  <a:srgbClr val="FFFFFF"/>
                </a:solidFill>
                <a:latin typeface="Telegraf Bold"/>
              </a:rPr>
              <a:t>FEASIBILITY </a:t>
            </a:r>
          </a:p>
          <a:p>
            <a:pPr algn="ctr">
              <a:lnSpc>
                <a:spcPts val="8169"/>
              </a:lnSpc>
            </a:pPr>
            <a:r>
              <a:rPr lang="en-US" sz="10085" dirty="0">
                <a:solidFill>
                  <a:srgbClr val="FFFFFF"/>
                </a:solidFill>
                <a:latin typeface="Telegraf Bold"/>
              </a:rPr>
              <a:t>STUDY</a:t>
            </a:r>
          </a:p>
        </p:txBody>
      </p:sp>
      <p:sp>
        <p:nvSpPr>
          <p:cNvPr id="8" name="TextBox 8"/>
          <p:cNvSpPr txBox="1"/>
          <p:nvPr/>
        </p:nvSpPr>
        <p:spPr>
          <a:xfrm>
            <a:off x="239843" y="1832132"/>
            <a:ext cx="14289490" cy="7194277"/>
          </a:xfrm>
          <a:prstGeom prst="rect">
            <a:avLst/>
          </a:prstGeom>
        </p:spPr>
        <p:txBody>
          <a:bodyPr wrap="square" lIns="0" tIns="0" rIns="0" bIns="0" rtlCol="0" anchor="t">
            <a:spAutoFit/>
          </a:bodyPr>
          <a:lstStyle/>
          <a:p>
            <a:pPr algn="just">
              <a:lnSpc>
                <a:spcPts val="3284"/>
              </a:lnSpc>
              <a:spcBef>
                <a:spcPct val="0"/>
              </a:spcBef>
            </a:pPr>
            <a:r>
              <a:rPr lang="en-US" sz="2800" dirty="0">
                <a:solidFill>
                  <a:schemeClr val="bg1"/>
                </a:solidFill>
                <a:latin typeface="Muli Extra Light" panose="020B0604020202020204" charset="0"/>
              </a:rPr>
              <a:t>TECHNICAL FEASIBILITY :</a:t>
            </a:r>
          </a:p>
          <a:p>
            <a:pPr algn="just">
              <a:lnSpc>
                <a:spcPts val="3284"/>
              </a:lnSpc>
              <a:spcBef>
                <a:spcPct val="0"/>
              </a:spcBef>
            </a:pPr>
            <a:r>
              <a:rPr lang="en-US" sz="2800" dirty="0">
                <a:solidFill>
                  <a:schemeClr val="bg1"/>
                </a:solidFill>
                <a:latin typeface="Muli Extra Light" panose="020B0604020202020204" charset="0"/>
              </a:rPr>
              <a:t>The various technical resources such as dataset and the correct IDE’s, GPUs for training the model, </a:t>
            </a:r>
            <a:r>
              <a:rPr lang="en-US" sz="2800" dirty="0" err="1">
                <a:solidFill>
                  <a:schemeClr val="bg1"/>
                </a:solidFill>
                <a:latin typeface="Muli Extra Light" panose="020B0604020202020204" charset="0"/>
              </a:rPr>
              <a:t>etc</a:t>
            </a:r>
            <a:r>
              <a:rPr lang="en-US" sz="2800" dirty="0">
                <a:solidFill>
                  <a:schemeClr val="bg1"/>
                </a:solidFill>
                <a:latin typeface="Muli Extra Light" panose="020B0604020202020204" charset="0"/>
              </a:rPr>
              <a:t> are available and are made use of them efficiently. The various libraries, packages and APIs are open-source and are easy to use to manipulate data.</a:t>
            </a:r>
          </a:p>
          <a:p>
            <a:pPr algn="just">
              <a:lnSpc>
                <a:spcPts val="3284"/>
              </a:lnSpc>
              <a:spcBef>
                <a:spcPct val="0"/>
              </a:spcBef>
            </a:pPr>
            <a:endParaRPr lang="en-US" sz="2800" dirty="0">
              <a:solidFill>
                <a:schemeClr val="bg1"/>
              </a:solidFill>
              <a:latin typeface="Muli Extra Light" panose="020B0604020202020204" charset="0"/>
            </a:endParaRPr>
          </a:p>
          <a:p>
            <a:pPr algn="just">
              <a:lnSpc>
                <a:spcPts val="3284"/>
              </a:lnSpc>
              <a:spcBef>
                <a:spcPct val="0"/>
              </a:spcBef>
            </a:pPr>
            <a:r>
              <a:rPr lang="en-US" sz="2800" dirty="0">
                <a:solidFill>
                  <a:schemeClr val="bg1"/>
                </a:solidFill>
                <a:latin typeface="Muli Extra Light" panose="020B0604020202020204" charset="0"/>
              </a:rPr>
              <a:t>SOCIAL FEASIBILITY :</a:t>
            </a:r>
          </a:p>
          <a:p>
            <a:pPr algn="just">
              <a:lnSpc>
                <a:spcPts val="3284"/>
              </a:lnSpc>
              <a:spcBef>
                <a:spcPct val="0"/>
              </a:spcBef>
            </a:pPr>
            <a:r>
              <a:rPr lang="en-US" sz="2800" dirty="0">
                <a:solidFill>
                  <a:schemeClr val="bg1"/>
                </a:solidFill>
                <a:latin typeface="Muli Extra Light" panose="020B0604020202020204" charset="0"/>
              </a:rPr>
              <a:t>Agri Companion helps the Farmers to increase the crop yield and fertilizer prediction by recommending a suitable crop and fertilizer for their land with the help of geographic and climatic parameters. The proposed system is found to be effective. Detection of plant diseases through the proposed system is beneficial as it reduces a large amount of work of monitoring in big farms of crops and at the early stage itself the farmer can detect the symptoms of disease i.e., when they appear on plant leaves. Thus, the identification of nutrient deficiency is helpful to farmers for proper monitoring of crop growth and optimum usage of fertilizers. Also, it will encourage farmers and promote fair trade. The work should be planned to specifically address the needs of farmers, taking into account their socioeconomic level, the size of their farms, and their farming methods. The suggestions need to be applicable, pertinent, and suitable for the local circumstances</a:t>
            </a:r>
            <a:endParaRPr lang="en-US" sz="2545" dirty="0">
              <a:solidFill>
                <a:schemeClr val="bg1"/>
              </a:solidFill>
              <a:latin typeface="Muli Extra Light" panose="020B06040202020202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8662309" y="1471698"/>
            <a:ext cx="963383" cy="66911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7086361"/>
            <a:ext cx="2171939" cy="217193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516741" y="-2085728"/>
            <a:ext cx="5789919" cy="5789919"/>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28235" y="2904690"/>
            <a:ext cx="772869" cy="238887"/>
          </a:xfrm>
          <a:prstGeom prst="rect">
            <a:avLst/>
          </a:prstGeom>
        </p:spPr>
      </p:pic>
      <p:pic>
        <p:nvPicPr>
          <p:cNvPr id="7" name="Picture 7"/>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5673634" y="8975890"/>
            <a:ext cx="772869" cy="238887"/>
          </a:xfrm>
          <a:prstGeom prst="rect">
            <a:avLst/>
          </a:prstGeom>
        </p:spPr>
      </p:pic>
      <p:sp>
        <p:nvSpPr>
          <p:cNvPr id="9" name="TextBox 9"/>
          <p:cNvSpPr txBox="1"/>
          <p:nvPr/>
        </p:nvSpPr>
        <p:spPr>
          <a:xfrm>
            <a:off x="3849738" y="4088058"/>
            <a:ext cx="10588524" cy="2482263"/>
          </a:xfrm>
          <a:prstGeom prst="rect">
            <a:avLst/>
          </a:prstGeom>
        </p:spPr>
        <p:txBody>
          <a:bodyPr lIns="0" tIns="0" rIns="0" bIns="0" rtlCol="0" anchor="t">
            <a:spAutoFit/>
          </a:bodyPr>
          <a:lstStyle/>
          <a:p>
            <a:pPr algn="ctr">
              <a:lnSpc>
                <a:spcPts val="8817"/>
              </a:lnSpc>
            </a:pPr>
            <a:r>
              <a:rPr lang="en-US" sz="10885">
                <a:solidFill>
                  <a:srgbClr val="FFFFFF"/>
                </a:solidFill>
                <a:latin typeface="Telegraf Bold"/>
              </a:rPr>
              <a:t>ALGORITHM</a:t>
            </a:r>
          </a:p>
          <a:p>
            <a:pPr algn="ctr">
              <a:lnSpc>
                <a:spcPts val="8817"/>
              </a:lnSpc>
            </a:pPr>
            <a:r>
              <a:rPr lang="en-US" sz="10885">
                <a:solidFill>
                  <a:srgbClr val="FFFFFF"/>
                </a:solidFill>
                <a:latin typeface="Telegraf Bold"/>
              </a:rPr>
              <a:t>EXPLANATION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8308" y="6148378"/>
            <a:ext cx="7604615" cy="7604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76593" y="626584"/>
            <a:ext cx="2559061" cy="1414463"/>
          </a:xfrm>
          <a:prstGeom prst="rect">
            <a:avLst/>
          </a:prstGeom>
        </p:spPr>
      </p:pic>
      <p:pic>
        <p:nvPicPr>
          <p:cNvPr id="4" name="Picture 4"/>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92387" y="-2033799"/>
            <a:ext cx="8428138" cy="842813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5825350" y="2041046"/>
            <a:ext cx="772869" cy="238887"/>
          </a:xfrm>
          <a:prstGeom prst="rect">
            <a:avLst/>
          </a:prstGeom>
        </p:spPr>
      </p:pic>
      <p:pic>
        <p:nvPicPr>
          <p:cNvPr id="6" name="Picture 6"/>
          <p:cNvPicPr>
            <a:picLocks noChangeAspect="1"/>
          </p:cNvPicPr>
          <p:nvPr/>
        </p:nvPicPr>
        <p:blipFill>
          <a:blip r:embed="rId8"/>
          <a:srcRect/>
          <a:stretch>
            <a:fillRect/>
          </a:stretch>
        </p:blipFill>
        <p:spPr>
          <a:xfrm>
            <a:off x="3445736" y="2609495"/>
            <a:ext cx="13457222" cy="7569687"/>
          </a:xfrm>
          <a:prstGeom prst="rect">
            <a:avLst/>
          </a:prstGeom>
        </p:spPr>
      </p:pic>
      <p:sp>
        <p:nvSpPr>
          <p:cNvPr id="7" name="TextBox 7"/>
          <p:cNvSpPr txBox="1"/>
          <p:nvPr/>
        </p:nvSpPr>
        <p:spPr>
          <a:xfrm>
            <a:off x="1028700" y="3075643"/>
            <a:ext cx="2417036" cy="1880235"/>
          </a:xfrm>
          <a:prstGeom prst="rect">
            <a:avLst/>
          </a:prstGeom>
        </p:spPr>
        <p:txBody>
          <a:bodyPr lIns="0" tIns="0" rIns="0" bIns="0" rtlCol="0" anchor="t">
            <a:spAutoFit/>
          </a:bodyPr>
          <a:lstStyle/>
          <a:p>
            <a:pPr algn="ctr">
              <a:lnSpc>
                <a:spcPts val="2940"/>
              </a:lnSpc>
              <a:spcBef>
                <a:spcPct val="0"/>
              </a:spcBef>
            </a:pPr>
            <a:r>
              <a:rPr lang="en-US" sz="2100">
                <a:solidFill>
                  <a:srgbClr val="FFFFFF"/>
                </a:solidFill>
                <a:latin typeface="Telegraf Bold"/>
              </a:rPr>
              <a:t>FOR THE CNN MODEL AN ACCURACY OF 99.2 IS ACHIEVED </a:t>
            </a:r>
          </a:p>
        </p:txBody>
      </p:sp>
      <p:sp>
        <p:nvSpPr>
          <p:cNvPr id="8" name="TextBox 8"/>
          <p:cNvSpPr txBox="1"/>
          <p:nvPr/>
        </p:nvSpPr>
        <p:spPr>
          <a:xfrm>
            <a:off x="2820713" y="555483"/>
            <a:ext cx="14481140" cy="2054804"/>
          </a:xfrm>
          <a:prstGeom prst="rect">
            <a:avLst/>
          </a:prstGeom>
        </p:spPr>
        <p:txBody>
          <a:bodyPr lIns="0" tIns="0" rIns="0" bIns="0" rtlCol="0" anchor="t">
            <a:spAutoFit/>
          </a:bodyPr>
          <a:lstStyle/>
          <a:p>
            <a:pPr algn="ctr">
              <a:lnSpc>
                <a:spcPts val="7278"/>
              </a:lnSpc>
            </a:pPr>
            <a:r>
              <a:rPr lang="en-US" sz="8986">
                <a:solidFill>
                  <a:srgbClr val="FFFFFF"/>
                </a:solidFill>
                <a:latin typeface="Telegraf Bold"/>
              </a:rPr>
              <a:t>PERFORMANCE METRICS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98116"/>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24308" y="-3519552"/>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152703" y="9867209"/>
            <a:ext cx="772869" cy="238887"/>
          </a:xfrm>
          <a:prstGeom prst="rect">
            <a:avLst/>
          </a:prstGeom>
        </p:spPr>
      </p:pic>
      <p:pic>
        <p:nvPicPr>
          <p:cNvPr id="7" name="Picture 2">
            <a:extLst>
              <a:ext uri="{FF2B5EF4-FFF2-40B4-BE49-F238E27FC236}">
                <a16:creationId xmlns:a16="http://schemas.microsoft.com/office/drawing/2014/main" id="{80FB6EF4-52FC-CEAE-9BDE-F99525F44EF1}"/>
              </a:ext>
            </a:extLst>
          </p:cNvPr>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98117"/>
            <a:ext cx="7604615" cy="7604615"/>
          </a:xfrm>
          <a:prstGeom prst="rect">
            <a:avLst/>
          </a:prstGeom>
        </p:spPr>
      </p:pic>
      <p:graphicFrame>
        <p:nvGraphicFramePr>
          <p:cNvPr id="8" name="Table 7">
            <a:extLst>
              <a:ext uri="{FF2B5EF4-FFF2-40B4-BE49-F238E27FC236}">
                <a16:creationId xmlns:a16="http://schemas.microsoft.com/office/drawing/2014/main" id="{9B2D6865-F960-CD9C-6D63-4DA4CADB2503}"/>
              </a:ext>
            </a:extLst>
          </p:cNvPr>
          <p:cNvGraphicFramePr>
            <a:graphicFrameLocks noGrp="1"/>
          </p:cNvGraphicFramePr>
          <p:nvPr>
            <p:extLst>
              <p:ext uri="{D42A27DB-BD31-4B8C-83A1-F6EECF244321}">
                <p14:modId xmlns:p14="http://schemas.microsoft.com/office/powerpoint/2010/main" val="949258943"/>
              </p:ext>
            </p:extLst>
          </p:nvPr>
        </p:nvGraphicFramePr>
        <p:xfrm>
          <a:off x="419449" y="394283"/>
          <a:ext cx="17348433" cy="9320168"/>
        </p:xfrm>
        <a:graphic>
          <a:graphicData uri="http://schemas.openxmlformats.org/drawingml/2006/table">
            <a:tbl>
              <a:tblPr firstRow="1" bandRow="1">
                <a:tableStyleId>{93296810-A885-4BE3-A3E7-6D5BEEA58F35}</a:tableStyleId>
              </a:tblPr>
              <a:tblGrid>
                <a:gridCol w="586832">
                  <a:extLst>
                    <a:ext uri="{9D8B030D-6E8A-4147-A177-3AD203B41FA5}">
                      <a16:colId xmlns:a16="http://schemas.microsoft.com/office/drawing/2014/main" val="4225604948"/>
                    </a:ext>
                  </a:extLst>
                </a:gridCol>
                <a:gridCol w="2851072">
                  <a:extLst>
                    <a:ext uri="{9D8B030D-6E8A-4147-A177-3AD203B41FA5}">
                      <a16:colId xmlns:a16="http://schemas.microsoft.com/office/drawing/2014/main" val="891069671"/>
                    </a:ext>
                  </a:extLst>
                </a:gridCol>
                <a:gridCol w="3343462">
                  <a:extLst>
                    <a:ext uri="{9D8B030D-6E8A-4147-A177-3AD203B41FA5}">
                      <a16:colId xmlns:a16="http://schemas.microsoft.com/office/drawing/2014/main" val="2303091446"/>
                    </a:ext>
                  </a:extLst>
                </a:gridCol>
                <a:gridCol w="3324569">
                  <a:extLst>
                    <a:ext uri="{9D8B030D-6E8A-4147-A177-3AD203B41FA5}">
                      <a16:colId xmlns:a16="http://schemas.microsoft.com/office/drawing/2014/main" val="1422494460"/>
                    </a:ext>
                  </a:extLst>
                </a:gridCol>
                <a:gridCol w="4563209">
                  <a:extLst>
                    <a:ext uri="{9D8B030D-6E8A-4147-A177-3AD203B41FA5}">
                      <a16:colId xmlns:a16="http://schemas.microsoft.com/office/drawing/2014/main" val="1163535892"/>
                    </a:ext>
                  </a:extLst>
                </a:gridCol>
                <a:gridCol w="2679289">
                  <a:extLst>
                    <a:ext uri="{9D8B030D-6E8A-4147-A177-3AD203B41FA5}">
                      <a16:colId xmlns:a16="http://schemas.microsoft.com/office/drawing/2014/main" val="1624560808"/>
                    </a:ext>
                  </a:extLst>
                </a:gridCol>
              </a:tblGrid>
              <a:tr h="1490955">
                <a:tc>
                  <a:txBody>
                    <a:bodyPr/>
                    <a:lstStyle/>
                    <a:p>
                      <a:r>
                        <a:rPr lang="en-IN" sz="2000">
                          <a:latin typeface="Times New Roman"/>
                          <a:cs typeface="Times New Roman"/>
                        </a:rPr>
                        <a:t>YEAR</a:t>
                      </a:r>
                    </a:p>
                  </a:txBody>
                  <a:tcPr>
                    <a:solidFill>
                      <a:srgbClr val="64BE4D"/>
                    </a:solidFill>
                  </a:tcPr>
                </a:tc>
                <a:tc>
                  <a:txBody>
                    <a:bodyPr/>
                    <a:lstStyle/>
                    <a:p>
                      <a:r>
                        <a:rPr lang="en-IN" sz="2000">
                          <a:latin typeface="Times New Roman"/>
                          <a:cs typeface="Times New Roman"/>
                        </a:rPr>
                        <a:t>AUTHOR</a:t>
                      </a:r>
                    </a:p>
                    <a:p>
                      <a:r>
                        <a:rPr lang="en-IN" sz="2000">
                          <a:latin typeface="Times New Roman"/>
                          <a:cs typeface="Times New Roman"/>
                        </a:rPr>
                        <a:t>NAME</a:t>
                      </a:r>
                    </a:p>
                  </a:txBody>
                  <a:tcPr>
                    <a:solidFill>
                      <a:srgbClr val="64BE4D"/>
                    </a:solidFill>
                  </a:tcPr>
                </a:tc>
                <a:tc>
                  <a:txBody>
                    <a:bodyPr/>
                    <a:lstStyle/>
                    <a:p>
                      <a:r>
                        <a:rPr lang="en-IN" sz="2000">
                          <a:latin typeface="Times New Roman"/>
                          <a:cs typeface="Times New Roman"/>
                        </a:rPr>
                        <a:t>PAPER</a:t>
                      </a:r>
                    </a:p>
                    <a:p>
                      <a:r>
                        <a:rPr lang="en-IN" sz="2000">
                          <a:latin typeface="Times New Roman"/>
                          <a:cs typeface="Times New Roman"/>
                        </a:rPr>
                        <a:t> DETAILS</a:t>
                      </a:r>
                    </a:p>
                  </a:txBody>
                  <a:tcPr>
                    <a:solidFill>
                      <a:srgbClr val="64BE4D"/>
                    </a:solidFill>
                  </a:tcPr>
                </a:tc>
                <a:tc>
                  <a:txBody>
                    <a:bodyPr/>
                    <a:lstStyle/>
                    <a:p>
                      <a:r>
                        <a:rPr lang="en-IN" sz="2000">
                          <a:latin typeface="Times New Roman"/>
                          <a:cs typeface="Times New Roman"/>
                        </a:rPr>
                        <a:t>METHODOLOGY</a:t>
                      </a:r>
                    </a:p>
                  </a:txBody>
                  <a:tcPr>
                    <a:solidFill>
                      <a:srgbClr val="64BE4D"/>
                    </a:solidFill>
                  </a:tcPr>
                </a:tc>
                <a:tc>
                  <a:txBody>
                    <a:bodyPr/>
                    <a:lstStyle/>
                    <a:p>
                      <a:r>
                        <a:rPr lang="en-IN" sz="2000">
                          <a:latin typeface="Times New Roman"/>
                          <a:cs typeface="Times New Roman"/>
                        </a:rPr>
                        <a:t>MERITS &amp; DEMERITS</a:t>
                      </a:r>
                    </a:p>
                  </a:txBody>
                  <a:tcPr>
                    <a:solidFill>
                      <a:srgbClr val="64BE4D"/>
                    </a:solidFill>
                  </a:tcPr>
                </a:tc>
                <a:tc>
                  <a:txBody>
                    <a:bodyPr/>
                    <a:lstStyle/>
                    <a:p>
                      <a:r>
                        <a:rPr lang="en-IN" sz="2000">
                          <a:latin typeface="Times New Roman"/>
                          <a:cs typeface="Times New Roman"/>
                        </a:rPr>
                        <a:t>FUTURE SCOPE</a:t>
                      </a:r>
                    </a:p>
                  </a:txBody>
                  <a:tcPr>
                    <a:solidFill>
                      <a:srgbClr val="64BE4D"/>
                    </a:solidFill>
                  </a:tcPr>
                </a:tc>
                <a:extLst>
                  <a:ext uri="{0D108BD9-81ED-4DB2-BD59-A6C34878D82A}">
                    <a16:rowId xmlns:a16="http://schemas.microsoft.com/office/drawing/2014/main" val="2891903756"/>
                  </a:ext>
                </a:extLst>
              </a:tr>
              <a:tr h="7829213">
                <a:tc>
                  <a:txBody>
                    <a:bodyPr/>
                    <a:lstStyle/>
                    <a:p>
                      <a:r>
                        <a:rPr lang="en-IN" sz="2800">
                          <a:latin typeface="Times New Roman"/>
                          <a:cs typeface="Times New Roman"/>
                        </a:rPr>
                        <a:t>2021</a:t>
                      </a:r>
                      <a:endParaRPr lang="en-IN" sz="2800">
                        <a:latin typeface="Times New Roman" panose="02020603050405020304" pitchFamily="18" charset="0"/>
                        <a:cs typeface="Times New Roman" panose="02020603050405020304" pitchFamily="18" charset="0"/>
                      </a:endParaRPr>
                    </a:p>
                  </a:txBody>
                  <a:tcPr>
                    <a:solidFill>
                      <a:schemeClr val="accent3">
                        <a:lumMod val="60000"/>
                        <a:lumOff val="40000"/>
                      </a:schemeClr>
                    </a:solidFill>
                  </a:tcPr>
                </a:tc>
                <a:tc>
                  <a:txBody>
                    <a:bodyPr/>
                    <a:lstStyle/>
                    <a:p>
                      <a:pPr lvl="0" algn="l">
                        <a:lnSpc>
                          <a:spcPct val="100000"/>
                        </a:lnSpc>
                        <a:spcBef>
                          <a:spcPts val="0"/>
                        </a:spcBef>
                        <a:spcAft>
                          <a:spcPts val="0"/>
                        </a:spcAft>
                        <a:buNone/>
                      </a:pPr>
                      <a:r>
                        <a:rPr lang="en-IN" sz="2400" b="0" i="0" u="none" strike="noStrike" noProof="0" dirty="0" err="1">
                          <a:latin typeface="Times New Roman"/>
                        </a:rPr>
                        <a:t>Dayalini</a:t>
                      </a:r>
                      <a:r>
                        <a:rPr lang="en-IN" sz="2400" b="0" i="0" u="none" strike="noStrike" noProof="0" dirty="0">
                          <a:latin typeface="Times New Roman"/>
                        </a:rPr>
                        <a:t> S, </a:t>
                      </a:r>
                      <a:r>
                        <a:rPr lang="en-IN" sz="2400" b="0" i="0" u="none" strike="noStrike" noProof="0" dirty="0" err="1">
                          <a:latin typeface="Times New Roman"/>
                        </a:rPr>
                        <a:t>Sathana</a:t>
                      </a:r>
                      <a:r>
                        <a:rPr lang="en-IN" sz="2400" b="0" i="0" u="none" strike="noStrike" noProof="0" dirty="0">
                          <a:latin typeface="Times New Roman"/>
                        </a:rPr>
                        <a:t> M, </a:t>
                      </a:r>
                      <a:r>
                        <a:rPr lang="en-IN" sz="2400" b="0" i="0" u="none" strike="noStrike" noProof="0" dirty="0" err="1">
                          <a:latin typeface="Times New Roman"/>
                        </a:rPr>
                        <a:t>Navodya</a:t>
                      </a:r>
                      <a:r>
                        <a:rPr lang="en-IN" sz="2400" b="0" i="0" u="none" strike="noStrike" noProof="0" dirty="0">
                          <a:latin typeface="Times New Roman"/>
                        </a:rPr>
                        <a:t> P.R.N, Narmada</a:t>
                      </a:r>
                      <a:endParaRPr lang="en-US" sz="2400" dirty="0">
                        <a:latin typeface="Times New Roman"/>
                      </a:endParaRPr>
                    </a:p>
                    <a:p>
                      <a:pPr lvl="0" algn="l">
                        <a:lnSpc>
                          <a:spcPct val="100000"/>
                        </a:lnSpc>
                        <a:spcBef>
                          <a:spcPts val="0"/>
                        </a:spcBef>
                        <a:spcAft>
                          <a:spcPts val="0"/>
                        </a:spcAft>
                        <a:buNone/>
                      </a:pPr>
                      <a:r>
                        <a:rPr lang="en-IN" sz="2400" b="0" i="0" u="none" strike="noStrike" noProof="0" dirty="0">
                          <a:latin typeface="Times New Roman"/>
                        </a:rPr>
                        <a:t>Gamage, Anuradha Jaya</a:t>
                      </a:r>
                      <a:endParaRPr lang="en-US" sz="2400" dirty="0">
                        <a:latin typeface="Times New Roman"/>
                      </a:endParaRPr>
                    </a:p>
                    <a:p>
                      <a:pPr lvl="0" algn="l">
                        <a:buNone/>
                      </a:pPr>
                      <a:endParaRPr lang="en-IN" dirty="0">
                        <a:latin typeface="Times New Roman"/>
                        <a:cs typeface="Times New Roman"/>
                      </a:endParaRPr>
                    </a:p>
                  </a:txBody>
                  <a:tcPr>
                    <a:solidFill>
                      <a:schemeClr val="accent3">
                        <a:lumMod val="60000"/>
                        <a:lumOff val="40000"/>
                      </a:schemeClr>
                    </a:solidFill>
                  </a:tcPr>
                </a:tc>
                <a:tc>
                  <a:txBody>
                    <a:bodyPr/>
                    <a:lstStyle/>
                    <a:p>
                      <a:r>
                        <a:rPr lang="en-US" sz="2400" b="1">
                          <a:latin typeface="Times New Roman"/>
                        </a:rPr>
                        <a:t>Title: </a:t>
                      </a:r>
                      <a:r>
                        <a:rPr lang="en-US" sz="2400" b="0" i="0" u="none" strike="noStrike" noProof="0">
                          <a:latin typeface="Times New Roman"/>
                        </a:rPr>
                        <a:t>Agro-Mate: A Virtual Assister to Maximize Crop Yield in Agriculture Sector</a:t>
                      </a:r>
                      <a:endParaRPr lang="en-US" sz="2400" b="0">
                        <a:latin typeface="Times New Roman"/>
                      </a:endParaRPr>
                    </a:p>
                    <a:p>
                      <a:pPr lvl="0">
                        <a:buNone/>
                      </a:pPr>
                      <a:endParaRPr lang="en-US" sz="2400" b="0" i="0" u="none" strike="noStrike" noProof="0">
                        <a:latin typeface="Times New Roman"/>
                      </a:endParaRPr>
                    </a:p>
                    <a:p>
                      <a:pPr lvl="0">
                        <a:buNone/>
                      </a:pPr>
                      <a:r>
                        <a:rPr lang="en-US" sz="2400" b="1">
                          <a:latin typeface="Times New Roman"/>
                        </a:rPr>
                        <a:t>Issue date: </a:t>
                      </a:r>
                      <a:r>
                        <a:rPr lang="en-US" sz="2400" b="0">
                          <a:latin typeface="Times New Roman"/>
                        </a:rPr>
                        <a:t>10th Dec 2021</a:t>
                      </a:r>
                    </a:p>
                    <a:p>
                      <a:pPr lvl="0">
                        <a:buNone/>
                      </a:pPr>
                      <a:endParaRPr lang="en-US" sz="2400" b="0">
                        <a:latin typeface="Times New Roman"/>
                      </a:endParaRPr>
                    </a:p>
                    <a:p>
                      <a:r>
                        <a:rPr lang="en-US" sz="2400" b="1">
                          <a:latin typeface="Times New Roman"/>
                        </a:rPr>
                        <a:t>Published in</a:t>
                      </a:r>
                      <a:r>
                        <a:rPr lang="en-US" sz="2400" b="0">
                          <a:latin typeface="Times New Roman"/>
                        </a:rPr>
                        <a:t>: </a:t>
                      </a:r>
                      <a:r>
                        <a:rPr lang="en-US" sz="2400" b="0" i="0" u="none" strike="noStrike" noProof="0">
                          <a:latin typeface="Times New Roman"/>
                        </a:rPr>
                        <a:t>IEEE Region10Conference(TENCON) </a:t>
                      </a:r>
                    </a:p>
                    <a:p>
                      <a:endParaRPr lang="en-US" b="1"/>
                    </a:p>
                    <a:p>
                      <a:endParaRPr lang="en-IN" b="1"/>
                    </a:p>
                  </a:txBody>
                  <a:tcPr>
                    <a:solidFill>
                      <a:schemeClr val="accent3">
                        <a:lumMod val="60000"/>
                        <a:lumOff val="40000"/>
                      </a:schemeClr>
                    </a:solidFill>
                  </a:tcPr>
                </a:tc>
                <a:tc>
                  <a:txBody>
                    <a:bodyPr/>
                    <a:lstStyle/>
                    <a:p>
                      <a:r>
                        <a:rPr lang="en-US" sz="2400" b="1">
                          <a:latin typeface="Times New Roman"/>
                          <a:cs typeface="Times New Roman"/>
                        </a:rPr>
                        <a:t>Rice disease prediction with recommendation:</a:t>
                      </a:r>
                    </a:p>
                    <a:p>
                      <a:r>
                        <a:rPr lang="en-US" sz="2400" b="0">
                          <a:latin typeface="Times New Roman"/>
                          <a:cs typeface="Times New Roman"/>
                        </a:rPr>
                        <a:t>Using CNN (Convolutional Neural Network) for image classification.</a:t>
                      </a:r>
                    </a:p>
                    <a:p>
                      <a:pPr lvl="0">
                        <a:buNone/>
                      </a:pPr>
                      <a:endParaRPr lang="en-US" sz="2400" b="0">
                        <a:latin typeface="Times New Roman"/>
                        <a:cs typeface="Times New Roman"/>
                      </a:endParaRPr>
                    </a:p>
                    <a:p>
                      <a:r>
                        <a:rPr lang="en-US" sz="2400" b="1">
                          <a:latin typeface="Times New Roman"/>
                          <a:cs typeface="Times New Roman"/>
                        </a:rPr>
                        <a:t>Flood and drought prediction:</a:t>
                      </a:r>
                    </a:p>
                    <a:p>
                      <a:r>
                        <a:rPr lang="en-US" sz="2400">
                          <a:latin typeface="Times New Roman"/>
                        </a:rPr>
                        <a:t>The random forest algorithm is used to predict the occurrence of flood.</a:t>
                      </a:r>
                      <a:endParaRPr lang="en-IN" b="1">
                        <a:latin typeface="Telegraf Bold Bold"/>
                        <a:cs typeface="Times New Roman" panose="02020603050405020304" pitchFamily="18" charset="0"/>
                      </a:endParaRPr>
                    </a:p>
                  </a:txBody>
                  <a:tcPr>
                    <a:solidFill>
                      <a:schemeClr val="accent3">
                        <a:lumMod val="60000"/>
                        <a:lumOff val="40000"/>
                      </a:schemeClr>
                    </a:solidFill>
                  </a:tcPr>
                </a:tc>
                <a:tc>
                  <a:txBody>
                    <a:bodyPr/>
                    <a:lstStyle/>
                    <a:p>
                      <a:pPr marL="0" indent="0">
                        <a:buNone/>
                      </a:pPr>
                      <a:r>
                        <a:rPr lang="en-IN" sz="2400" b="1">
                          <a:latin typeface="Times New Roman"/>
                        </a:rPr>
                        <a:t>Merits:</a:t>
                      </a:r>
                    </a:p>
                    <a:p>
                      <a:pPr marL="0" lvl="0" indent="0">
                        <a:buNone/>
                      </a:pPr>
                      <a:r>
                        <a:rPr lang="en-IN" sz="2400">
                          <a:latin typeface="Times New Roman"/>
                        </a:rPr>
                        <a:t>1.Around 95% accuracy is obtained</a:t>
                      </a:r>
                    </a:p>
                    <a:p>
                      <a:pPr marL="0" lvl="0" indent="0">
                        <a:buNone/>
                      </a:pPr>
                      <a:r>
                        <a:rPr lang="en-IN" sz="2400">
                          <a:latin typeface="Times New Roman"/>
                        </a:rPr>
                        <a:t>2.With use of IOT real time data from agricultural fields is used as inputs for prediction</a:t>
                      </a:r>
                    </a:p>
                    <a:p>
                      <a:pPr marL="0" lvl="0" indent="0">
                        <a:buNone/>
                      </a:pPr>
                      <a:endParaRPr lang="en-IN" sz="2400">
                        <a:latin typeface="Times New Roman"/>
                      </a:endParaRPr>
                    </a:p>
                    <a:p>
                      <a:pPr marL="0" lvl="0" indent="0">
                        <a:buNone/>
                      </a:pPr>
                      <a:r>
                        <a:rPr lang="en-IN" sz="2400" b="1">
                          <a:latin typeface="Times New Roman"/>
                        </a:rPr>
                        <a:t>Demerits:</a:t>
                      </a:r>
                    </a:p>
                    <a:p>
                      <a:pPr marL="0" lvl="0" indent="0">
                        <a:buNone/>
                      </a:pPr>
                      <a:r>
                        <a:rPr lang="en-IN" sz="2400" b="0">
                          <a:latin typeface="Times New Roman"/>
                        </a:rPr>
                        <a:t>Failures in forecasting temperature, rainfall, soli conditions, disaster management, and disease control all have an impact.</a:t>
                      </a:r>
                    </a:p>
                    <a:p>
                      <a:pPr marL="285750" lvl="0" indent="-285750">
                        <a:buFont typeface="Arial"/>
                        <a:buChar char="•"/>
                      </a:pPr>
                      <a:endParaRPr lang="en-IN" b="0">
                        <a:latin typeface="Times New Roman"/>
                      </a:endParaRPr>
                    </a:p>
                    <a:p>
                      <a:pPr marL="285750" lvl="0" indent="-285750">
                        <a:buFont typeface="Arial"/>
                        <a:buChar char="•"/>
                      </a:pPr>
                      <a:endParaRPr lang="en-IN"/>
                    </a:p>
                  </a:txBody>
                  <a:tcPr>
                    <a:solidFill>
                      <a:schemeClr val="accent3">
                        <a:lumMod val="60000"/>
                        <a:lumOff val="40000"/>
                      </a:schemeClr>
                    </a:solidFill>
                  </a:tcPr>
                </a:tc>
                <a:tc>
                  <a:txBody>
                    <a:bodyPr/>
                    <a:lstStyle/>
                    <a:p>
                      <a:r>
                        <a:rPr lang="en-IN" sz="2400" dirty="0">
                          <a:latin typeface="Times New Roman"/>
                        </a:rPr>
                        <a:t>This solution is currently designed for the Western province that belongs to wet zone low country of Sri Lanka which can be further extended to the other provinces and ecological regions</a:t>
                      </a:r>
                      <a:r>
                        <a:rPr lang="en-IN" dirty="0">
                          <a:latin typeface="Telegraf Bold Bold"/>
                        </a:rPr>
                        <a:t>.</a:t>
                      </a:r>
                    </a:p>
                  </a:txBody>
                  <a:tcPr>
                    <a:solidFill>
                      <a:schemeClr val="accent3">
                        <a:lumMod val="60000"/>
                        <a:lumOff val="40000"/>
                      </a:schemeClr>
                    </a:solidFill>
                  </a:tcPr>
                </a:tc>
                <a:extLst>
                  <a:ext uri="{0D108BD9-81ED-4DB2-BD59-A6C34878D82A}">
                    <a16:rowId xmlns:a16="http://schemas.microsoft.com/office/drawing/2014/main" val="251002295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58923" y="-3774012"/>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6982317" y="9781233"/>
            <a:ext cx="772869" cy="238887"/>
          </a:xfrm>
          <a:prstGeom prst="rect">
            <a:avLst/>
          </a:prstGeom>
        </p:spPr>
      </p:pic>
      <p:graphicFrame>
        <p:nvGraphicFramePr>
          <p:cNvPr id="7" name="Table 6">
            <a:extLst>
              <a:ext uri="{FF2B5EF4-FFF2-40B4-BE49-F238E27FC236}">
                <a16:creationId xmlns:a16="http://schemas.microsoft.com/office/drawing/2014/main" id="{09E857CA-0322-EF73-D015-CCE65E0FEE53}"/>
              </a:ext>
            </a:extLst>
          </p:cNvPr>
          <p:cNvGraphicFramePr>
            <a:graphicFrameLocks noGrp="1"/>
          </p:cNvGraphicFramePr>
          <p:nvPr>
            <p:extLst>
              <p:ext uri="{D42A27DB-BD31-4B8C-83A1-F6EECF244321}">
                <p14:modId xmlns:p14="http://schemas.microsoft.com/office/powerpoint/2010/main" val="4060667783"/>
              </p:ext>
            </p:extLst>
          </p:nvPr>
        </p:nvGraphicFramePr>
        <p:xfrm>
          <a:off x="369116" y="511728"/>
          <a:ext cx="17386070" cy="9169167"/>
        </p:xfrm>
        <a:graphic>
          <a:graphicData uri="http://schemas.openxmlformats.org/drawingml/2006/table">
            <a:tbl>
              <a:tblPr firstRow="1" bandRow="1">
                <a:tableStyleId>{93296810-A885-4BE3-A3E7-6D5BEEA58F35}</a:tableStyleId>
              </a:tblPr>
              <a:tblGrid>
                <a:gridCol w="572865">
                  <a:extLst>
                    <a:ext uri="{9D8B030D-6E8A-4147-A177-3AD203B41FA5}">
                      <a16:colId xmlns:a16="http://schemas.microsoft.com/office/drawing/2014/main" val="1766027187"/>
                    </a:ext>
                  </a:extLst>
                </a:gridCol>
                <a:gridCol w="2683196">
                  <a:extLst>
                    <a:ext uri="{9D8B030D-6E8A-4147-A177-3AD203B41FA5}">
                      <a16:colId xmlns:a16="http://schemas.microsoft.com/office/drawing/2014/main" val="3710778500"/>
                    </a:ext>
                  </a:extLst>
                </a:gridCol>
                <a:gridCol w="2972105">
                  <a:extLst>
                    <a:ext uri="{9D8B030D-6E8A-4147-A177-3AD203B41FA5}">
                      <a16:colId xmlns:a16="http://schemas.microsoft.com/office/drawing/2014/main" val="3499688968"/>
                    </a:ext>
                  </a:extLst>
                </a:gridCol>
                <a:gridCol w="3691466">
                  <a:extLst>
                    <a:ext uri="{9D8B030D-6E8A-4147-A177-3AD203B41FA5}">
                      <a16:colId xmlns:a16="http://schemas.microsoft.com/office/drawing/2014/main" val="2556873365"/>
                    </a:ext>
                  </a:extLst>
                </a:gridCol>
                <a:gridCol w="4164732">
                  <a:extLst>
                    <a:ext uri="{9D8B030D-6E8A-4147-A177-3AD203B41FA5}">
                      <a16:colId xmlns:a16="http://schemas.microsoft.com/office/drawing/2014/main" val="2055496464"/>
                    </a:ext>
                  </a:extLst>
                </a:gridCol>
                <a:gridCol w="3301706">
                  <a:extLst>
                    <a:ext uri="{9D8B030D-6E8A-4147-A177-3AD203B41FA5}">
                      <a16:colId xmlns:a16="http://schemas.microsoft.com/office/drawing/2014/main" val="2795584628"/>
                    </a:ext>
                  </a:extLst>
                </a:gridCol>
              </a:tblGrid>
              <a:tr h="1412537">
                <a:tc>
                  <a:txBody>
                    <a:bodyPr/>
                    <a:lstStyle/>
                    <a:p>
                      <a:r>
                        <a:rPr lang="en-IN" sz="2000">
                          <a:latin typeface="Times New Roman"/>
                          <a:cs typeface="Times New Roman"/>
                        </a:rPr>
                        <a:t>YEAR</a:t>
                      </a:r>
                    </a:p>
                  </a:txBody>
                  <a:tcPr>
                    <a:solidFill>
                      <a:srgbClr val="64BE4D"/>
                    </a:solidFill>
                  </a:tcPr>
                </a:tc>
                <a:tc>
                  <a:txBody>
                    <a:bodyPr/>
                    <a:lstStyle/>
                    <a:p>
                      <a:r>
                        <a:rPr lang="en-IN" sz="2000">
                          <a:latin typeface="Times New Roman"/>
                          <a:cs typeface="Times New Roman"/>
                        </a:rPr>
                        <a:t>AUTHOR</a:t>
                      </a:r>
                    </a:p>
                    <a:p>
                      <a:r>
                        <a:rPr lang="en-IN" sz="2000">
                          <a:latin typeface="Times New Roman"/>
                          <a:cs typeface="Times New Roman"/>
                        </a:rPr>
                        <a:t>NAME</a:t>
                      </a:r>
                    </a:p>
                  </a:txBody>
                  <a:tcPr>
                    <a:solidFill>
                      <a:srgbClr val="64BE4D"/>
                    </a:solidFill>
                  </a:tcPr>
                </a:tc>
                <a:tc>
                  <a:txBody>
                    <a:bodyPr/>
                    <a:lstStyle/>
                    <a:p>
                      <a:r>
                        <a:rPr lang="en-IN" sz="2000">
                          <a:latin typeface="Times New Roman"/>
                          <a:cs typeface="Times New Roman"/>
                        </a:rPr>
                        <a:t>PAPER</a:t>
                      </a:r>
                    </a:p>
                    <a:p>
                      <a:r>
                        <a:rPr lang="en-IN" sz="2000">
                          <a:latin typeface="Times New Roman"/>
                          <a:cs typeface="Times New Roman"/>
                        </a:rPr>
                        <a:t> DETAILS</a:t>
                      </a:r>
                    </a:p>
                  </a:txBody>
                  <a:tcPr>
                    <a:solidFill>
                      <a:srgbClr val="64BE4D"/>
                    </a:solidFill>
                  </a:tcPr>
                </a:tc>
                <a:tc>
                  <a:txBody>
                    <a:bodyPr/>
                    <a:lstStyle/>
                    <a:p>
                      <a:r>
                        <a:rPr lang="en-IN" sz="2000">
                          <a:latin typeface="Times New Roman"/>
                          <a:cs typeface="Times New Roman"/>
                        </a:rPr>
                        <a:t>METHODOLOGY</a:t>
                      </a:r>
                    </a:p>
                  </a:txBody>
                  <a:tcPr>
                    <a:solidFill>
                      <a:srgbClr val="64BE4D"/>
                    </a:solidFill>
                  </a:tcPr>
                </a:tc>
                <a:tc>
                  <a:txBody>
                    <a:bodyPr/>
                    <a:lstStyle/>
                    <a:p>
                      <a:r>
                        <a:rPr lang="en-IN" sz="2000">
                          <a:latin typeface="Times New Roman"/>
                          <a:cs typeface="Times New Roman"/>
                        </a:rPr>
                        <a:t>MERITS &amp; DEMERITS</a:t>
                      </a:r>
                    </a:p>
                  </a:txBody>
                  <a:tcPr>
                    <a:solidFill>
                      <a:srgbClr val="64BE4D"/>
                    </a:solidFill>
                  </a:tcPr>
                </a:tc>
                <a:tc>
                  <a:txBody>
                    <a:bodyPr/>
                    <a:lstStyle/>
                    <a:p>
                      <a:r>
                        <a:rPr lang="en-IN" sz="2000" dirty="0">
                          <a:latin typeface="Times New Roman"/>
                          <a:cs typeface="Times New Roman"/>
                        </a:rPr>
                        <a:t>FUTURE SCOPE</a:t>
                      </a:r>
                    </a:p>
                  </a:txBody>
                  <a:tcPr>
                    <a:solidFill>
                      <a:srgbClr val="64BE4D"/>
                    </a:solidFill>
                  </a:tcPr>
                </a:tc>
                <a:extLst>
                  <a:ext uri="{0D108BD9-81ED-4DB2-BD59-A6C34878D82A}">
                    <a16:rowId xmlns:a16="http://schemas.microsoft.com/office/drawing/2014/main" val="1494403534"/>
                  </a:ext>
                </a:extLst>
              </a:tr>
              <a:tr h="7756630">
                <a:tc>
                  <a:txBody>
                    <a:bodyPr/>
                    <a:lstStyle/>
                    <a:p>
                      <a:r>
                        <a:rPr lang="en-IN" sz="2800">
                          <a:latin typeface="Times New Roman"/>
                          <a:cs typeface="Times New Roman"/>
                        </a:rPr>
                        <a:t>2022</a:t>
                      </a:r>
                      <a:endParaRPr lang="en-IN" sz="2800">
                        <a:latin typeface="Times New Roman" panose="02020603050405020304" pitchFamily="18" charset="0"/>
                        <a:cs typeface="Times New Roman" panose="02020603050405020304" pitchFamily="18" charset="0"/>
                      </a:endParaRPr>
                    </a:p>
                  </a:txBody>
                  <a:tcPr>
                    <a:solidFill>
                      <a:schemeClr val="accent3">
                        <a:lumMod val="60000"/>
                        <a:lumOff val="40000"/>
                      </a:schemeClr>
                    </a:solidFill>
                  </a:tcPr>
                </a:tc>
                <a:tc>
                  <a:txBody>
                    <a:bodyPr/>
                    <a:lstStyle/>
                    <a:p>
                      <a:pPr lvl="0" algn="l">
                        <a:lnSpc>
                          <a:spcPct val="100000"/>
                        </a:lnSpc>
                        <a:spcBef>
                          <a:spcPts val="0"/>
                        </a:spcBef>
                        <a:spcAft>
                          <a:spcPts val="0"/>
                        </a:spcAft>
                        <a:buNone/>
                      </a:pPr>
                      <a:r>
                        <a:rPr lang="en-US" sz="2400" b="0" i="0" u="none" strike="noStrike" noProof="0" dirty="0" err="1">
                          <a:latin typeface="Times New Roman"/>
                        </a:rPr>
                        <a:t>Sanidhya</a:t>
                      </a:r>
                      <a:r>
                        <a:rPr lang="en-US" sz="2400" b="0" i="0" u="none" strike="noStrike" noProof="0" dirty="0">
                          <a:latin typeface="Times New Roman"/>
                        </a:rPr>
                        <a:t> Purohit, Deep </a:t>
                      </a:r>
                      <a:r>
                        <a:rPr lang="en-US" sz="2400" b="0" i="0" u="none" strike="noStrike" noProof="0" dirty="0" err="1">
                          <a:latin typeface="Times New Roman"/>
                        </a:rPr>
                        <a:t>Sanghani</a:t>
                      </a:r>
                      <a:r>
                        <a:rPr lang="en-US" sz="2400" b="0" i="0" u="none" strike="noStrike" noProof="0" dirty="0">
                          <a:latin typeface="Times New Roman"/>
                        </a:rPr>
                        <a:t>. Naman </a:t>
                      </a:r>
                      <a:r>
                        <a:rPr lang="en-US" sz="2400" b="0" i="0" u="none" strike="noStrike" noProof="0" dirty="0" err="1">
                          <a:latin typeface="Times New Roman"/>
                        </a:rPr>
                        <a:t>Senjaliya</a:t>
                      </a:r>
                      <a:r>
                        <a:rPr lang="en-US" sz="2400" b="0" i="0" u="none" strike="noStrike" noProof="0" dirty="0">
                          <a:latin typeface="Times New Roman"/>
                        </a:rPr>
                        <a:t>, Prof. Anuradha Kapoor</a:t>
                      </a:r>
                      <a:endParaRPr lang="en-US" sz="2400" dirty="0">
                        <a:latin typeface="Times New Roman"/>
                      </a:endParaRPr>
                    </a:p>
                    <a:p>
                      <a:pPr lvl="0" algn="l">
                        <a:lnSpc>
                          <a:spcPct val="100000"/>
                        </a:lnSpc>
                        <a:spcBef>
                          <a:spcPts val="0"/>
                        </a:spcBef>
                        <a:spcAft>
                          <a:spcPts val="0"/>
                        </a:spcAft>
                        <a:buNone/>
                      </a:pPr>
                      <a:endParaRPr lang="en-US" dirty="0"/>
                    </a:p>
                  </a:txBody>
                  <a:tcPr>
                    <a:solidFill>
                      <a:schemeClr val="accent3">
                        <a:lumMod val="60000"/>
                        <a:lumOff val="40000"/>
                      </a:schemeClr>
                    </a:solidFill>
                  </a:tcPr>
                </a:tc>
                <a:tc>
                  <a:txBody>
                    <a:bodyPr/>
                    <a:lstStyle/>
                    <a:p>
                      <a:r>
                        <a:rPr lang="en-US" sz="2400" b="1">
                          <a:latin typeface="Times New Roman"/>
                        </a:rPr>
                        <a:t>Title:  </a:t>
                      </a:r>
                      <a:r>
                        <a:rPr lang="en-US" sz="2400" b="0" i="0" u="none" strike="noStrike" noProof="0">
                          <a:latin typeface="Times New Roman"/>
                        </a:rPr>
                        <a:t>Agro-Farm Care for Crop, Fertilizer &amp; Disease Prediction using Machine Learning</a:t>
                      </a:r>
                      <a:endParaRPr lang="en-US" sz="2400" b="0">
                        <a:latin typeface="Times New Roman"/>
                      </a:endParaRPr>
                    </a:p>
                    <a:p>
                      <a:pPr lvl="0">
                        <a:buNone/>
                      </a:pPr>
                      <a:endParaRPr lang="en-US" sz="2400" b="0" i="0" u="none" strike="noStrike" noProof="0">
                        <a:latin typeface="Times New Roman"/>
                      </a:endParaRPr>
                    </a:p>
                    <a:p>
                      <a:pPr lvl="0">
                        <a:buNone/>
                      </a:pPr>
                      <a:r>
                        <a:rPr lang="en-US" sz="2400" b="1">
                          <a:latin typeface="Times New Roman"/>
                        </a:rPr>
                        <a:t>Issue date:</a:t>
                      </a:r>
                      <a:r>
                        <a:rPr lang="en-US" sz="2400" b="0">
                          <a:latin typeface="Times New Roman"/>
                        </a:rPr>
                        <a:t> 03 March 2022</a:t>
                      </a:r>
                    </a:p>
                    <a:p>
                      <a:pPr lvl="0">
                        <a:buNone/>
                      </a:pPr>
                      <a:endParaRPr lang="en-US" sz="2400" b="0">
                        <a:latin typeface="Times New Roman"/>
                      </a:endParaRPr>
                    </a:p>
                    <a:p>
                      <a:r>
                        <a:rPr lang="en-US" sz="2400" b="1">
                          <a:latin typeface="Times New Roman"/>
                        </a:rPr>
                        <a:t>Published in</a:t>
                      </a:r>
                      <a:r>
                        <a:rPr lang="en-US" sz="2400" b="0">
                          <a:latin typeface="Times New Roman"/>
                        </a:rPr>
                        <a:t>: I</a:t>
                      </a:r>
                      <a:r>
                        <a:rPr lang="en-US" sz="2400" b="0" i="0" u="none" strike="noStrike" noProof="0">
                          <a:latin typeface="Times New Roman"/>
                        </a:rPr>
                        <a:t>nternational Research Journal of Engineering &amp; Technology</a:t>
                      </a:r>
                      <a:r>
                        <a:rPr lang="en-US" sz="2400" b="0">
                          <a:latin typeface="Times New Roman"/>
                        </a:rPr>
                        <a:t> </a:t>
                      </a:r>
                      <a:endParaRPr lang="en-US" sz="2400" b="0" i="0" u="none" strike="noStrike" noProof="0">
                        <a:latin typeface="Times New Roman"/>
                      </a:endParaRPr>
                    </a:p>
                    <a:p>
                      <a:pPr lvl="0">
                        <a:buNone/>
                      </a:pPr>
                      <a:r>
                        <a:rPr lang="en-US" sz="2400" b="1">
                          <a:latin typeface="Times New Roman"/>
                        </a:rPr>
                        <a:t>Volume</a:t>
                      </a:r>
                      <a:r>
                        <a:rPr lang="en-US" sz="2400" b="0">
                          <a:latin typeface="Times New Roman"/>
                        </a:rPr>
                        <a:t>: 09</a:t>
                      </a:r>
                    </a:p>
                    <a:p>
                      <a:endParaRPr lang="en-US" b="1"/>
                    </a:p>
                    <a:p>
                      <a:endParaRPr lang="en-IN" b="1"/>
                    </a:p>
                  </a:txBody>
                  <a:tcPr>
                    <a:solidFill>
                      <a:schemeClr val="accent3">
                        <a:lumMod val="60000"/>
                        <a:lumOff val="40000"/>
                      </a:schemeClr>
                    </a:solidFill>
                  </a:tcPr>
                </a:tc>
                <a:tc>
                  <a:txBody>
                    <a:bodyPr/>
                    <a:lstStyle/>
                    <a:p>
                      <a:pPr lvl="0">
                        <a:buNone/>
                      </a:pPr>
                      <a:r>
                        <a:rPr lang="en-IN" sz="2400" b="0" i="0" u="none" strike="noStrike" noProof="0">
                          <a:latin typeface="Times New Roman"/>
                        </a:rPr>
                        <a:t>Developing a user-friendly web-based system for farmers By providing their soil details like nitrogen,phosphorus, potassium, pH level farmer gets the idea of which crop is best for their soil. </a:t>
                      </a:r>
                      <a:endParaRPr lang="en-US" sz="2400">
                        <a:latin typeface="Times New Roman"/>
                      </a:endParaRPr>
                    </a:p>
                    <a:p>
                      <a:pPr lvl="0">
                        <a:buNone/>
                      </a:pPr>
                      <a:r>
                        <a:rPr lang="en-IN" sz="2400" b="0" i="0" u="none" strike="noStrike" noProof="0">
                          <a:latin typeface="Times New Roman"/>
                        </a:rPr>
                        <a:t>By providing an image of leaf farmer gets an idea which disease caught their crop and they also suggest how you can prevent it. </a:t>
                      </a:r>
                      <a:endParaRPr lang="en-IN">
                        <a:latin typeface="Times New Roman"/>
                      </a:endParaRPr>
                    </a:p>
                  </a:txBody>
                  <a:tcPr>
                    <a:solidFill>
                      <a:schemeClr val="accent3">
                        <a:lumMod val="60000"/>
                        <a:lumOff val="40000"/>
                      </a:schemeClr>
                    </a:solidFill>
                  </a:tcPr>
                </a:tc>
                <a:tc>
                  <a:txBody>
                    <a:bodyPr/>
                    <a:lstStyle/>
                    <a:p>
                      <a:pPr marL="0" indent="0">
                        <a:buNone/>
                      </a:pPr>
                      <a:r>
                        <a:rPr lang="en-IN" sz="2400" b="1">
                          <a:latin typeface="Times New Roman"/>
                        </a:rPr>
                        <a:t>Merits: </a:t>
                      </a:r>
                      <a:r>
                        <a:rPr lang="en-IN" sz="2400" b="0" i="0" u="none" strike="noStrike" noProof="0">
                          <a:latin typeface="Times New Roman"/>
                        </a:rPr>
                        <a:t>It contains several models that describe which crop be grown based on different conditions, it also suggests fertilizers be used also the other feature is that it can detect the disease</a:t>
                      </a:r>
                    </a:p>
                    <a:p>
                      <a:pPr marL="0" lvl="0" indent="0">
                        <a:buNone/>
                      </a:pPr>
                      <a:endParaRPr lang="en-IN" sz="2400" b="0" i="0" u="none" strike="noStrike" noProof="0">
                        <a:latin typeface="Times New Roman"/>
                      </a:endParaRPr>
                    </a:p>
                    <a:p>
                      <a:pPr marL="0" lvl="0" indent="0">
                        <a:buNone/>
                      </a:pPr>
                      <a:r>
                        <a:rPr lang="en-IN" sz="2400" b="1">
                          <a:latin typeface="Times New Roman"/>
                        </a:rPr>
                        <a:t>Demerits: </a:t>
                      </a:r>
                    </a:p>
                    <a:p>
                      <a:pPr marL="0" lvl="0" indent="0">
                        <a:buFont typeface="Arial"/>
                        <a:buNone/>
                      </a:pPr>
                      <a:r>
                        <a:rPr lang="en-US" sz="2400">
                          <a:latin typeface="Times New Roman"/>
                        </a:rPr>
                        <a:t>Overtraining the model may result in a sensitive prediction system.</a:t>
                      </a:r>
                      <a:endParaRPr lang="en-IN" sz="2400">
                        <a:latin typeface="Times New Roman"/>
                      </a:endParaRPr>
                    </a:p>
                  </a:txBody>
                  <a:tcPr>
                    <a:solidFill>
                      <a:schemeClr val="accent3">
                        <a:lumMod val="60000"/>
                        <a:lumOff val="40000"/>
                      </a:schemeClr>
                    </a:solidFill>
                  </a:tcPr>
                </a:tc>
                <a:tc>
                  <a:txBody>
                    <a:bodyPr/>
                    <a:lstStyle/>
                    <a:p>
                      <a:pPr lvl="0">
                        <a:buNone/>
                      </a:pPr>
                      <a:r>
                        <a:rPr lang="en-IN" sz="2400" b="0" i="0" u="none" strike="noStrike" noProof="0" dirty="0">
                          <a:latin typeface="Times New Roman"/>
                        </a:rPr>
                        <a:t> Building a Website can be built to help farmers by uploading an image of farms. Crop diseases detection uses image processing in which users get pesticides based on disease images  Fertilizer prediction based on soil condition</a:t>
                      </a:r>
                      <a:r>
                        <a:rPr lang="en-IN" sz="1800" b="0" i="0" u="none" strike="noStrike" noProof="0" dirty="0">
                          <a:latin typeface="Times New Roman"/>
                        </a:rPr>
                        <a:t>.</a:t>
                      </a:r>
                      <a:endParaRPr lang="en-US" dirty="0">
                        <a:latin typeface="Times New Roman"/>
                      </a:endParaRPr>
                    </a:p>
                  </a:txBody>
                  <a:tcPr>
                    <a:solidFill>
                      <a:schemeClr val="accent3">
                        <a:lumMod val="60000"/>
                        <a:lumOff val="40000"/>
                      </a:schemeClr>
                    </a:solidFill>
                  </a:tcPr>
                </a:tc>
                <a:extLst>
                  <a:ext uri="{0D108BD9-81ED-4DB2-BD59-A6C34878D82A}">
                    <a16:rowId xmlns:a16="http://schemas.microsoft.com/office/drawing/2014/main" val="333262254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22882" y="-3189564"/>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200431" y="9731229"/>
            <a:ext cx="772869" cy="238887"/>
          </a:xfrm>
          <a:prstGeom prst="rect">
            <a:avLst/>
          </a:prstGeom>
        </p:spPr>
      </p:pic>
      <p:graphicFrame>
        <p:nvGraphicFramePr>
          <p:cNvPr id="7" name="Table 6">
            <a:extLst>
              <a:ext uri="{FF2B5EF4-FFF2-40B4-BE49-F238E27FC236}">
                <a16:creationId xmlns:a16="http://schemas.microsoft.com/office/drawing/2014/main" id="{E43B811C-E94B-E7E2-5A03-0AB3945B241D}"/>
              </a:ext>
            </a:extLst>
          </p:cNvPr>
          <p:cNvGraphicFramePr>
            <a:graphicFrameLocks noGrp="1"/>
          </p:cNvGraphicFramePr>
          <p:nvPr>
            <p:extLst>
              <p:ext uri="{D42A27DB-BD31-4B8C-83A1-F6EECF244321}">
                <p14:modId xmlns:p14="http://schemas.microsoft.com/office/powerpoint/2010/main" val="4212733343"/>
              </p:ext>
            </p:extLst>
          </p:nvPr>
        </p:nvGraphicFramePr>
        <p:xfrm>
          <a:off x="314701" y="494950"/>
          <a:ext cx="17428015" cy="9135611"/>
        </p:xfrm>
        <a:graphic>
          <a:graphicData uri="http://schemas.openxmlformats.org/drawingml/2006/table">
            <a:tbl>
              <a:tblPr firstRow="1" bandRow="1">
                <a:tableStyleId>{93296810-A885-4BE3-A3E7-6D5BEEA58F35}</a:tableStyleId>
              </a:tblPr>
              <a:tblGrid>
                <a:gridCol w="629597">
                  <a:extLst>
                    <a:ext uri="{9D8B030D-6E8A-4147-A177-3AD203B41FA5}">
                      <a16:colId xmlns:a16="http://schemas.microsoft.com/office/drawing/2014/main" val="2697726592"/>
                    </a:ext>
                  </a:extLst>
                </a:gridCol>
                <a:gridCol w="2824068">
                  <a:extLst>
                    <a:ext uri="{9D8B030D-6E8A-4147-A177-3AD203B41FA5}">
                      <a16:colId xmlns:a16="http://schemas.microsoft.com/office/drawing/2014/main" val="3551497523"/>
                    </a:ext>
                  </a:extLst>
                </a:gridCol>
                <a:gridCol w="3358799">
                  <a:extLst>
                    <a:ext uri="{9D8B030D-6E8A-4147-A177-3AD203B41FA5}">
                      <a16:colId xmlns:a16="http://schemas.microsoft.com/office/drawing/2014/main" val="753753909"/>
                    </a:ext>
                  </a:extLst>
                </a:gridCol>
                <a:gridCol w="3389348">
                  <a:extLst>
                    <a:ext uri="{9D8B030D-6E8A-4147-A177-3AD203B41FA5}">
                      <a16:colId xmlns:a16="http://schemas.microsoft.com/office/drawing/2014/main" val="2973755652"/>
                    </a:ext>
                  </a:extLst>
                </a:gridCol>
                <a:gridCol w="4534621">
                  <a:extLst>
                    <a:ext uri="{9D8B030D-6E8A-4147-A177-3AD203B41FA5}">
                      <a16:colId xmlns:a16="http://schemas.microsoft.com/office/drawing/2014/main" val="153233813"/>
                    </a:ext>
                  </a:extLst>
                </a:gridCol>
                <a:gridCol w="2691582">
                  <a:extLst>
                    <a:ext uri="{9D8B030D-6E8A-4147-A177-3AD203B41FA5}">
                      <a16:colId xmlns:a16="http://schemas.microsoft.com/office/drawing/2014/main" val="1740773356"/>
                    </a:ext>
                  </a:extLst>
                </a:gridCol>
              </a:tblGrid>
              <a:tr h="1591968">
                <a:tc>
                  <a:txBody>
                    <a:bodyPr/>
                    <a:lstStyle/>
                    <a:p>
                      <a:r>
                        <a:rPr lang="en-IN" sz="2000" dirty="0">
                          <a:latin typeface="Times New Roman"/>
                          <a:cs typeface="Times New Roman"/>
                        </a:rPr>
                        <a:t>YEAR</a:t>
                      </a:r>
                    </a:p>
                  </a:txBody>
                  <a:tcPr>
                    <a:solidFill>
                      <a:srgbClr val="64BE4D"/>
                    </a:solidFill>
                  </a:tcPr>
                </a:tc>
                <a:tc>
                  <a:txBody>
                    <a:bodyPr/>
                    <a:lstStyle/>
                    <a:p>
                      <a:r>
                        <a:rPr lang="en-IN" sz="2000" dirty="0">
                          <a:latin typeface="Times New Roman"/>
                          <a:cs typeface="Times New Roman"/>
                        </a:rPr>
                        <a:t>AUTHOR</a:t>
                      </a:r>
                    </a:p>
                    <a:p>
                      <a:r>
                        <a:rPr lang="en-IN" sz="2000" dirty="0">
                          <a:latin typeface="Times New Roman"/>
                          <a:cs typeface="Times New Roman"/>
                        </a:rPr>
                        <a:t>NAME</a:t>
                      </a:r>
                    </a:p>
                  </a:txBody>
                  <a:tcPr>
                    <a:solidFill>
                      <a:srgbClr val="64BE4D"/>
                    </a:solidFill>
                  </a:tcPr>
                </a:tc>
                <a:tc>
                  <a:txBody>
                    <a:bodyPr/>
                    <a:lstStyle/>
                    <a:p>
                      <a:r>
                        <a:rPr lang="en-IN" sz="2000" dirty="0">
                          <a:latin typeface="Times New Roman"/>
                          <a:cs typeface="Times New Roman"/>
                        </a:rPr>
                        <a:t>PAPER</a:t>
                      </a:r>
                    </a:p>
                    <a:p>
                      <a:r>
                        <a:rPr lang="en-IN" sz="2000" dirty="0">
                          <a:latin typeface="Times New Roman"/>
                          <a:cs typeface="Times New Roman"/>
                        </a:rPr>
                        <a:t> DETAILS</a:t>
                      </a:r>
                    </a:p>
                  </a:txBody>
                  <a:tcPr>
                    <a:solidFill>
                      <a:srgbClr val="64BE4D"/>
                    </a:solidFill>
                  </a:tcPr>
                </a:tc>
                <a:tc>
                  <a:txBody>
                    <a:bodyPr/>
                    <a:lstStyle/>
                    <a:p>
                      <a:r>
                        <a:rPr lang="en-IN" sz="2000" dirty="0">
                          <a:latin typeface="Times New Roman"/>
                          <a:cs typeface="Times New Roman"/>
                        </a:rPr>
                        <a:t>METHODOLOGY</a:t>
                      </a:r>
                    </a:p>
                  </a:txBody>
                  <a:tcPr>
                    <a:solidFill>
                      <a:srgbClr val="64BE4D"/>
                    </a:solidFill>
                  </a:tcPr>
                </a:tc>
                <a:tc>
                  <a:txBody>
                    <a:bodyPr/>
                    <a:lstStyle/>
                    <a:p>
                      <a:r>
                        <a:rPr lang="en-IN" sz="2000" dirty="0">
                          <a:latin typeface="Times New Roman"/>
                          <a:cs typeface="Times New Roman"/>
                        </a:rPr>
                        <a:t>MERITS &amp; DEMERITS</a:t>
                      </a:r>
                    </a:p>
                  </a:txBody>
                  <a:tcPr>
                    <a:solidFill>
                      <a:srgbClr val="64BE4D"/>
                    </a:solidFill>
                  </a:tcPr>
                </a:tc>
                <a:tc>
                  <a:txBody>
                    <a:bodyPr/>
                    <a:lstStyle/>
                    <a:p>
                      <a:r>
                        <a:rPr lang="en-IN" sz="2000" dirty="0">
                          <a:latin typeface="Times New Roman"/>
                          <a:cs typeface="Times New Roman"/>
                        </a:rPr>
                        <a:t>FUTURE SCOPE</a:t>
                      </a:r>
                    </a:p>
                  </a:txBody>
                  <a:tcPr>
                    <a:solidFill>
                      <a:srgbClr val="64BE4D"/>
                    </a:solidFill>
                  </a:tcPr>
                </a:tc>
                <a:extLst>
                  <a:ext uri="{0D108BD9-81ED-4DB2-BD59-A6C34878D82A}">
                    <a16:rowId xmlns:a16="http://schemas.microsoft.com/office/drawing/2014/main" val="1989436346"/>
                  </a:ext>
                </a:extLst>
              </a:tr>
              <a:tr h="7543643">
                <a:tc>
                  <a:txBody>
                    <a:bodyPr/>
                    <a:lstStyle/>
                    <a:p>
                      <a:r>
                        <a:rPr lang="en-US" sz="2800" b="0" dirty="0">
                          <a:latin typeface="Times New Roman"/>
                          <a:cs typeface="Times New Roman"/>
                        </a:rPr>
                        <a:t>2022</a:t>
                      </a:r>
                      <a:endParaRPr lang="en-IN" sz="2800" b="0" dirty="0">
                        <a:latin typeface="Times New Roman" panose="02020603050405020304" pitchFamily="18" charset="0"/>
                        <a:cs typeface="Times New Roman" panose="02020603050405020304" pitchFamily="18" charset="0"/>
                      </a:endParaRPr>
                    </a:p>
                  </a:txBody>
                  <a:tcPr>
                    <a:solidFill>
                      <a:schemeClr val="accent3">
                        <a:lumMod val="60000"/>
                        <a:lumOff val="40000"/>
                      </a:schemeClr>
                    </a:solidFill>
                  </a:tcPr>
                </a:tc>
                <a:tc>
                  <a:txBody>
                    <a:bodyPr/>
                    <a:lstStyle/>
                    <a:p>
                      <a:pPr lvl="0" algn="just">
                        <a:lnSpc>
                          <a:spcPct val="100000"/>
                        </a:lnSpc>
                        <a:spcBef>
                          <a:spcPts val="0"/>
                        </a:spcBef>
                        <a:spcAft>
                          <a:spcPts val="0"/>
                        </a:spcAft>
                        <a:buNone/>
                      </a:pPr>
                      <a:r>
                        <a:rPr lang="en-US" sz="2400" b="0" i="0" u="none" strike="noStrike" noProof="0" dirty="0">
                          <a:latin typeface="Times New Roman"/>
                        </a:rPr>
                        <a:t>Priyanka Sahu,  </a:t>
                      </a:r>
                      <a:endParaRPr lang="en-US" sz="2400" b="0" i="0" u="none" strike="noStrike" noProof="0" dirty="0">
                        <a:solidFill>
                          <a:schemeClr val="tx1"/>
                        </a:solidFill>
                        <a:latin typeface="Times New Roman"/>
                      </a:endParaRPr>
                    </a:p>
                    <a:p>
                      <a:pPr lvl="0" algn="just">
                        <a:lnSpc>
                          <a:spcPct val="100000"/>
                        </a:lnSpc>
                        <a:spcBef>
                          <a:spcPts val="0"/>
                        </a:spcBef>
                        <a:spcAft>
                          <a:spcPts val="0"/>
                        </a:spcAft>
                        <a:buNone/>
                      </a:pPr>
                      <a:r>
                        <a:rPr lang="en-US" sz="2400" b="0" i="0" u="none" strike="noStrike" noProof="0" dirty="0">
                          <a:latin typeface="Times New Roman"/>
                        </a:rPr>
                        <a:t>Amit Prakash </a:t>
                      </a:r>
                      <a:endParaRPr lang="en-US" sz="2400" b="0" i="0" u="none" strike="noStrike" noProof="0" dirty="0">
                        <a:solidFill>
                          <a:schemeClr val="tx1"/>
                        </a:solidFill>
                        <a:latin typeface="Times New Roman"/>
                      </a:endParaRPr>
                    </a:p>
                    <a:p>
                      <a:pPr lvl="0" algn="just">
                        <a:lnSpc>
                          <a:spcPct val="100000"/>
                        </a:lnSpc>
                        <a:spcBef>
                          <a:spcPts val="0"/>
                        </a:spcBef>
                        <a:spcAft>
                          <a:spcPts val="0"/>
                        </a:spcAft>
                        <a:buNone/>
                      </a:pPr>
                      <a:r>
                        <a:rPr lang="en-US" sz="2400" b="0" i="0" u="none" strike="noStrike" noProof="0" dirty="0">
                          <a:latin typeface="Times New Roman"/>
                        </a:rPr>
                        <a:t>Singh, Anuradha chug,</a:t>
                      </a:r>
                      <a:endParaRPr lang="en-US" sz="2400" b="0" i="0" u="none" strike="noStrike" noProof="0" dirty="0">
                        <a:solidFill>
                          <a:schemeClr val="tx1"/>
                        </a:solidFill>
                        <a:latin typeface="Times New Roman"/>
                      </a:endParaRPr>
                    </a:p>
                    <a:p>
                      <a:pPr lvl="0" algn="just">
                        <a:lnSpc>
                          <a:spcPct val="100000"/>
                        </a:lnSpc>
                        <a:spcBef>
                          <a:spcPts val="0"/>
                        </a:spcBef>
                        <a:spcAft>
                          <a:spcPts val="0"/>
                        </a:spcAft>
                        <a:buNone/>
                      </a:pPr>
                      <a:r>
                        <a:rPr lang="en-US" sz="2400" b="0" i="0" u="none" strike="noStrike" noProof="0" dirty="0">
                          <a:latin typeface="Times New Roman"/>
                        </a:rPr>
                        <a:t>Dinesh Singh</a:t>
                      </a:r>
                      <a:endParaRPr lang="en-US" sz="2400" b="0" i="0" u="none" strike="noStrike" noProof="0" dirty="0">
                        <a:latin typeface="Times New Roman"/>
                        <a:hlinkClick r:id="" action="ppaction://noaction">
                          <a:extLst>
                            <a:ext uri="{A12FA001-AC4F-418D-AE19-62706E023703}">
                              <ahyp:hlinkClr xmlns:ahyp="http://schemas.microsoft.com/office/drawing/2018/hyperlinkcolor" val="tx"/>
                            </a:ext>
                          </a:extLst>
                        </a:hlinkClick>
                      </a:endParaRPr>
                    </a:p>
                    <a:p>
                      <a:pPr lvl="0" algn="l">
                        <a:lnSpc>
                          <a:spcPct val="100000"/>
                        </a:lnSpc>
                        <a:spcBef>
                          <a:spcPts val="0"/>
                        </a:spcBef>
                        <a:spcAft>
                          <a:spcPts val="0"/>
                        </a:spcAft>
                        <a:buNone/>
                      </a:pPr>
                      <a:endParaRPr lang="en-US" sz="1800" b="0" i="0" u="none" strike="noStrike" noProof="0" dirty="0">
                        <a:latin typeface="Times New Roman"/>
                      </a:endParaRPr>
                    </a:p>
                  </a:txBody>
                  <a:tcPr>
                    <a:solidFill>
                      <a:schemeClr val="accent3">
                        <a:lumMod val="60000"/>
                        <a:lumOff val="40000"/>
                      </a:schemeClr>
                    </a:solidFill>
                  </a:tcPr>
                </a:tc>
                <a:tc>
                  <a:txBody>
                    <a:bodyPr/>
                    <a:lstStyle/>
                    <a:p>
                      <a:pPr algn="just"/>
                      <a:r>
                        <a:rPr lang="en-US" sz="2400" b="1" dirty="0">
                          <a:latin typeface="Times New Roman"/>
                          <a:cs typeface="Times New Roman"/>
                        </a:rPr>
                        <a:t>Title: </a:t>
                      </a:r>
                      <a:r>
                        <a:rPr lang="en-US" sz="2400" b="0" i="0" u="none" strike="noStrike" noProof="0" dirty="0">
                          <a:latin typeface="Times New Roman"/>
                          <a:cs typeface="Times New Roman"/>
                        </a:rPr>
                        <a:t>A Case Study of Banana Crop using Machine Learning</a:t>
                      </a:r>
                      <a:endParaRPr lang="en-US" sz="2400" b="0" dirty="0">
                        <a:latin typeface="Times New Roman"/>
                        <a:cs typeface="Times New Roman"/>
                      </a:endParaRPr>
                    </a:p>
                    <a:p>
                      <a:pPr lvl="0" algn="just">
                        <a:buNone/>
                      </a:pPr>
                      <a:endParaRPr lang="en-US" sz="2400" b="0" i="0" u="none" strike="noStrike" noProof="0">
                        <a:latin typeface="Times New Roman"/>
                        <a:cs typeface="Times New Roman"/>
                      </a:endParaRPr>
                    </a:p>
                    <a:p>
                      <a:pPr lvl="0" algn="just">
                        <a:buNone/>
                      </a:pPr>
                      <a:r>
                        <a:rPr lang="en-US" sz="2400" b="1" dirty="0">
                          <a:latin typeface="Times New Roman"/>
                          <a:cs typeface="Times New Roman"/>
                        </a:rPr>
                        <a:t>Issue date: </a:t>
                      </a:r>
                      <a:endParaRPr lang="en-US" sz="2400" b="0" dirty="0">
                        <a:latin typeface="Times New Roman"/>
                        <a:cs typeface="Times New Roman"/>
                      </a:endParaRPr>
                    </a:p>
                    <a:p>
                      <a:pPr lvl="0" algn="just">
                        <a:buNone/>
                      </a:pPr>
                      <a:r>
                        <a:rPr lang="en-US" sz="2400" b="0" i="0" u="none" strike="noStrike" noProof="0" dirty="0">
                          <a:latin typeface="Times New Roman"/>
                          <a:cs typeface="Times New Roman"/>
                        </a:rPr>
                        <a:t>18 August 2022</a:t>
                      </a:r>
                      <a:endParaRPr lang="en-US" sz="2400" b="0" dirty="0">
                        <a:latin typeface="Times New Roman"/>
                        <a:cs typeface="Times New Roman"/>
                      </a:endParaRPr>
                    </a:p>
                    <a:p>
                      <a:pPr lvl="0" algn="just">
                        <a:buNone/>
                      </a:pPr>
                      <a:endParaRPr lang="en-US" sz="2400" b="0" i="0" u="none" strike="noStrike" noProof="0">
                        <a:latin typeface="Times New Roman"/>
                        <a:cs typeface="Times New Roman"/>
                      </a:endParaRPr>
                    </a:p>
                    <a:p>
                      <a:pPr algn="just"/>
                      <a:r>
                        <a:rPr lang="en-US" sz="2400" b="1" dirty="0">
                          <a:latin typeface="Times New Roman"/>
                          <a:cs typeface="Times New Roman"/>
                        </a:rPr>
                        <a:t>Published in</a:t>
                      </a:r>
                      <a:r>
                        <a:rPr lang="en-US" sz="2400" b="0" dirty="0">
                          <a:latin typeface="Times New Roman"/>
                          <a:cs typeface="Times New Roman"/>
                        </a:rPr>
                        <a:t>:</a:t>
                      </a:r>
                      <a:endParaRPr lang="en-US" sz="2400" b="0" i="0" u="none" strike="noStrike" noProof="0" dirty="0">
                        <a:latin typeface="Times New Roman"/>
                        <a:cs typeface="Times New Roman"/>
                      </a:endParaRPr>
                    </a:p>
                    <a:p>
                      <a:pPr lvl="0" algn="just">
                        <a:buNone/>
                      </a:pPr>
                      <a:r>
                        <a:rPr lang="en-US" sz="2400" b="0" dirty="0">
                          <a:latin typeface="Times New Roman"/>
                          <a:cs typeface="Times New Roman"/>
                        </a:rPr>
                        <a:t> </a:t>
                      </a:r>
                      <a:r>
                        <a:rPr lang="en-US" sz="2400" b="0" i="0" u="none" strike="noStrike" noProof="0" dirty="0">
                          <a:latin typeface="Times New Roman"/>
                          <a:cs typeface="Times New Roman"/>
                        </a:rPr>
                        <a:t>IEEE Region10</a:t>
                      </a:r>
                    </a:p>
                    <a:p>
                      <a:pPr lvl="0" algn="just">
                        <a:lnSpc>
                          <a:spcPct val="100000"/>
                        </a:lnSpc>
                        <a:spcBef>
                          <a:spcPts val="0"/>
                        </a:spcBef>
                        <a:spcAft>
                          <a:spcPts val="0"/>
                        </a:spcAft>
                        <a:buNone/>
                      </a:pPr>
                      <a:r>
                        <a:rPr lang="en-US" sz="2400" b="0" i="0" u="none" strike="noStrike" noProof="0" dirty="0">
                          <a:latin typeface="Times New Roman"/>
                          <a:cs typeface="Times New Roman"/>
                        </a:rPr>
                        <a:t>Conference(TENCON) </a:t>
                      </a:r>
                    </a:p>
                    <a:p>
                      <a:pPr lvl="0">
                        <a:buNone/>
                      </a:pPr>
                      <a:endParaRPr lang="en-US" b="1"/>
                    </a:p>
                    <a:p>
                      <a:endParaRPr lang="en-IN" b="1"/>
                    </a:p>
                  </a:txBody>
                  <a:tcPr>
                    <a:solidFill>
                      <a:schemeClr val="accent3">
                        <a:lumMod val="60000"/>
                        <a:lumOff val="40000"/>
                      </a:schemeClr>
                    </a:solidFill>
                  </a:tcPr>
                </a:tc>
                <a:tc>
                  <a:txBody>
                    <a:bodyPr/>
                    <a:lstStyle/>
                    <a:p>
                      <a:pPr lvl="0" algn="just">
                        <a:buNone/>
                      </a:pPr>
                      <a:r>
                        <a:rPr lang="en-IN" sz="2400" b="1" i="0" u="none" strike="noStrike" noProof="0" dirty="0">
                          <a:latin typeface="Times New Roman"/>
                        </a:rPr>
                        <a:t>Disease detection</a:t>
                      </a:r>
                    </a:p>
                    <a:p>
                      <a:pPr lvl="0" algn="just">
                        <a:buNone/>
                      </a:pPr>
                      <a:r>
                        <a:rPr lang="en-IN" sz="2400" b="0" i="0" u="none" strike="noStrike" noProof="0" dirty="0">
                          <a:latin typeface="Times New Roman"/>
                        </a:rPr>
                        <a:t>Gabor filter and the 2D log Gabor filter have been combined  to create an upgraded Gabor filter that retrieves characteristics from diseased plant images. Furthermore, the KNN classifier is utilized to classify the present diseases</a:t>
                      </a:r>
                      <a:endParaRPr lang="en-IN" sz="2400" dirty="0">
                        <a:latin typeface="Times New Roman"/>
                      </a:endParaRPr>
                    </a:p>
                  </a:txBody>
                  <a:tcPr>
                    <a:solidFill>
                      <a:schemeClr val="accent3">
                        <a:lumMod val="60000"/>
                        <a:lumOff val="40000"/>
                      </a:schemeClr>
                    </a:solidFill>
                  </a:tcPr>
                </a:tc>
                <a:tc>
                  <a:txBody>
                    <a:bodyPr/>
                    <a:lstStyle/>
                    <a:p>
                      <a:pPr marL="0" indent="0" algn="just">
                        <a:buNone/>
                      </a:pPr>
                      <a:r>
                        <a:rPr lang="en-IN" sz="2400" b="1" dirty="0">
                          <a:latin typeface="Times New Roman"/>
                        </a:rPr>
                        <a:t>Merits:</a:t>
                      </a:r>
                    </a:p>
                    <a:p>
                      <a:pPr marL="0" lvl="0" indent="0" algn="just">
                        <a:buNone/>
                      </a:pPr>
                      <a:r>
                        <a:rPr lang="en-IN" sz="2400" b="0" i="0" u="none" strike="noStrike" noProof="0" dirty="0">
                          <a:latin typeface="Times New Roman"/>
                        </a:rPr>
                        <a:t>It provided an image processing algorithm for detecting and calculating defect regions on banana leaves.</a:t>
                      </a:r>
                      <a:endParaRPr lang="en-IN" sz="2400" b="1" dirty="0">
                        <a:latin typeface="Times New Roman"/>
                      </a:endParaRPr>
                    </a:p>
                    <a:p>
                      <a:pPr marL="0" lvl="0" indent="0" algn="just">
                        <a:buNone/>
                      </a:pPr>
                      <a:endParaRPr lang="en-IN" sz="2400" b="0" i="0" u="none" strike="noStrike" noProof="0" dirty="0">
                        <a:latin typeface="Times New Roman"/>
                      </a:endParaRPr>
                    </a:p>
                    <a:p>
                      <a:pPr marL="0" lvl="0" indent="0" algn="just">
                        <a:buNone/>
                      </a:pPr>
                      <a:r>
                        <a:rPr lang="en-IN" sz="2400" b="1" dirty="0">
                          <a:latin typeface="Times New Roman"/>
                        </a:rPr>
                        <a:t>Demerits</a:t>
                      </a:r>
                    </a:p>
                    <a:p>
                      <a:pPr marL="0" lvl="0" indent="0" algn="just">
                        <a:buFont typeface="Arial"/>
                        <a:buNone/>
                      </a:pPr>
                      <a:r>
                        <a:rPr lang="en-US" sz="2400" dirty="0">
                          <a:latin typeface="Times New Roman"/>
                        </a:rPr>
                        <a:t>While capturing the images of fruits or leaves, only one direction is considered, but more angles need to cover up </a:t>
                      </a:r>
                      <a:r>
                        <a:rPr lang="en-IN" sz="2400" dirty="0">
                          <a:latin typeface="Times New Roman"/>
                        </a:rPr>
                        <a:t>during the image acquisition.</a:t>
                      </a:r>
                      <a:endParaRPr lang="en-IN" sz="2400" b="1" dirty="0">
                        <a:latin typeface="Times New Roman"/>
                      </a:endParaRPr>
                    </a:p>
                  </a:txBody>
                  <a:tcPr>
                    <a:solidFill>
                      <a:schemeClr val="accent3">
                        <a:lumMod val="60000"/>
                        <a:lumOff val="40000"/>
                      </a:schemeClr>
                    </a:solidFill>
                  </a:tcPr>
                </a:tc>
                <a:tc>
                  <a:txBody>
                    <a:bodyPr/>
                    <a:lstStyle/>
                    <a:p>
                      <a:pPr lvl="0" algn="just">
                        <a:buNone/>
                      </a:pPr>
                      <a:r>
                        <a:rPr lang="en-IN" sz="2400" b="0" i="0" u="none" strike="noStrike" noProof="0" dirty="0">
                          <a:latin typeface="Times New Roman"/>
                        </a:rPr>
                        <a:t>To accomplish more and more exactness in the prediction, different forms of neural networks were utilized. The utilization of evolutionary algorithm techniques and join them with different fields</a:t>
                      </a:r>
                    </a:p>
                  </a:txBody>
                  <a:tcPr>
                    <a:solidFill>
                      <a:schemeClr val="accent3">
                        <a:lumMod val="60000"/>
                        <a:lumOff val="40000"/>
                      </a:schemeClr>
                    </a:solidFill>
                  </a:tcPr>
                </a:tc>
                <a:extLst>
                  <a:ext uri="{0D108BD9-81ED-4DB2-BD59-A6C34878D82A}">
                    <a16:rowId xmlns:a16="http://schemas.microsoft.com/office/drawing/2014/main" val="209186195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25418" y="-3323788"/>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141708" y="9833563"/>
            <a:ext cx="772869" cy="238887"/>
          </a:xfrm>
          <a:prstGeom prst="rect">
            <a:avLst/>
          </a:prstGeom>
        </p:spPr>
      </p:pic>
      <p:graphicFrame>
        <p:nvGraphicFramePr>
          <p:cNvPr id="7" name="Table 6">
            <a:extLst>
              <a:ext uri="{FF2B5EF4-FFF2-40B4-BE49-F238E27FC236}">
                <a16:creationId xmlns:a16="http://schemas.microsoft.com/office/drawing/2014/main" id="{72C5994C-FE3D-121F-F9AD-86AD2850FA0C}"/>
              </a:ext>
            </a:extLst>
          </p:cNvPr>
          <p:cNvGraphicFramePr>
            <a:graphicFrameLocks noGrp="1"/>
          </p:cNvGraphicFramePr>
          <p:nvPr>
            <p:extLst>
              <p:ext uri="{D42A27DB-BD31-4B8C-83A1-F6EECF244321}">
                <p14:modId xmlns:p14="http://schemas.microsoft.com/office/powerpoint/2010/main" val="2172729855"/>
              </p:ext>
            </p:extLst>
          </p:nvPr>
        </p:nvGraphicFramePr>
        <p:xfrm>
          <a:off x="310392" y="629999"/>
          <a:ext cx="17314877" cy="9151563"/>
        </p:xfrm>
        <a:graphic>
          <a:graphicData uri="http://schemas.openxmlformats.org/drawingml/2006/table">
            <a:tbl>
              <a:tblPr firstRow="1" bandRow="1">
                <a:tableStyleId>{93296810-A885-4BE3-A3E7-6D5BEEA58F35}</a:tableStyleId>
              </a:tblPr>
              <a:tblGrid>
                <a:gridCol w="563310">
                  <a:extLst>
                    <a:ext uri="{9D8B030D-6E8A-4147-A177-3AD203B41FA5}">
                      <a16:colId xmlns:a16="http://schemas.microsoft.com/office/drawing/2014/main" val="1578620919"/>
                    </a:ext>
                  </a:extLst>
                </a:gridCol>
                <a:gridCol w="2449179">
                  <a:extLst>
                    <a:ext uri="{9D8B030D-6E8A-4147-A177-3AD203B41FA5}">
                      <a16:colId xmlns:a16="http://schemas.microsoft.com/office/drawing/2014/main" val="2904428100"/>
                    </a:ext>
                  </a:extLst>
                </a:gridCol>
                <a:gridCol w="2888521">
                  <a:extLst>
                    <a:ext uri="{9D8B030D-6E8A-4147-A177-3AD203B41FA5}">
                      <a16:colId xmlns:a16="http://schemas.microsoft.com/office/drawing/2014/main" val="2729409936"/>
                    </a:ext>
                  </a:extLst>
                </a:gridCol>
                <a:gridCol w="3412410">
                  <a:extLst>
                    <a:ext uri="{9D8B030D-6E8A-4147-A177-3AD203B41FA5}">
                      <a16:colId xmlns:a16="http://schemas.microsoft.com/office/drawing/2014/main" val="4041724277"/>
                    </a:ext>
                  </a:extLst>
                </a:gridCol>
                <a:gridCol w="4317356">
                  <a:extLst>
                    <a:ext uri="{9D8B030D-6E8A-4147-A177-3AD203B41FA5}">
                      <a16:colId xmlns:a16="http://schemas.microsoft.com/office/drawing/2014/main" val="3724687136"/>
                    </a:ext>
                  </a:extLst>
                </a:gridCol>
                <a:gridCol w="3684101">
                  <a:extLst>
                    <a:ext uri="{9D8B030D-6E8A-4147-A177-3AD203B41FA5}">
                      <a16:colId xmlns:a16="http://schemas.microsoft.com/office/drawing/2014/main" val="1423071308"/>
                    </a:ext>
                  </a:extLst>
                </a:gridCol>
              </a:tblGrid>
              <a:tr h="1390520">
                <a:tc>
                  <a:txBody>
                    <a:bodyPr/>
                    <a:lstStyle/>
                    <a:p>
                      <a:r>
                        <a:rPr lang="en-IN" sz="2000" dirty="0">
                          <a:latin typeface="Times New Roman"/>
                          <a:cs typeface="Times New Roman"/>
                        </a:rPr>
                        <a:t>YEARC</a:t>
                      </a:r>
                    </a:p>
                  </a:txBody>
                  <a:tcPr>
                    <a:solidFill>
                      <a:srgbClr val="64BE4D"/>
                    </a:solidFill>
                  </a:tcPr>
                </a:tc>
                <a:tc>
                  <a:txBody>
                    <a:bodyPr/>
                    <a:lstStyle/>
                    <a:p>
                      <a:r>
                        <a:rPr lang="en-IN" sz="2000">
                          <a:latin typeface="Times New Roman"/>
                          <a:cs typeface="Times New Roman"/>
                        </a:rPr>
                        <a:t>AUTHOR</a:t>
                      </a:r>
                    </a:p>
                    <a:p>
                      <a:r>
                        <a:rPr lang="en-IN" sz="2000">
                          <a:latin typeface="Times New Roman"/>
                          <a:cs typeface="Times New Roman"/>
                        </a:rPr>
                        <a:t>NAME</a:t>
                      </a:r>
                    </a:p>
                  </a:txBody>
                  <a:tcPr>
                    <a:solidFill>
                      <a:srgbClr val="64BE4D"/>
                    </a:solidFill>
                  </a:tcPr>
                </a:tc>
                <a:tc>
                  <a:txBody>
                    <a:bodyPr/>
                    <a:lstStyle/>
                    <a:p>
                      <a:r>
                        <a:rPr lang="en-IN" sz="2000">
                          <a:latin typeface="Times New Roman"/>
                          <a:cs typeface="Times New Roman"/>
                        </a:rPr>
                        <a:t>PAPER</a:t>
                      </a:r>
                    </a:p>
                    <a:p>
                      <a:r>
                        <a:rPr lang="en-IN" sz="2000">
                          <a:latin typeface="Times New Roman"/>
                          <a:cs typeface="Times New Roman"/>
                        </a:rPr>
                        <a:t> DETAILS</a:t>
                      </a:r>
                    </a:p>
                  </a:txBody>
                  <a:tcPr>
                    <a:solidFill>
                      <a:srgbClr val="64BE4D"/>
                    </a:solidFill>
                  </a:tcPr>
                </a:tc>
                <a:tc>
                  <a:txBody>
                    <a:bodyPr/>
                    <a:lstStyle/>
                    <a:p>
                      <a:r>
                        <a:rPr lang="en-IN" sz="2000">
                          <a:latin typeface="Times New Roman"/>
                          <a:cs typeface="Times New Roman"/>
                        </a:rPr>
                        <a:t>METHODOLOGY</a:t>
                      </a:r>
                    </a:p>
                  </a:txBody>
                  <a:tcPr>
                    <a:solidFill>
                      <a:srgbClr val="64BE4D"/>
                    </a:solidFill>
                  </a:tcPr>
                </a:tc>
                <a:tc>
                  <a:txBody>
                    <a:bodyPr/>
                    <a:lstStyle/>
                    <a:p>
                      <a:r>
                        <a:rPr lang="en-IN" sz="2000">
                          <a:latin typeface="Times New Roman"/>
                          <a:cs typeface="Times New Roman"/>
                        </a:rPr>
                        <a:t>MERITS &amp; DEMERITS</a:t>
                      </a:r>
                    </a:p>
                  </a:txBody>
                  <a:tcPr>
                    <a:solidFill>
                      <a:srgbClr val="64BE4D"/>
                    </a:solidFill>
                  </a:tcPr>
                </a:tc>
                <a:tc>
                  <a:txBody>
                    <a:bodyPr/>
                    <a:lstStyle/>
                    <a:p>
                      <a:r>
                        <a:rPr lang="en-IN" sz="2000" dirty="0">
                          <a:latin typeface="Times New Roman"/>
                          <a:cs typeface="Times New Roman"/>
                        </a:rPr>
                        <a:t>FUTURE SCOPE</a:t>
                      </a:r>
                    </a:p>
                  </a:txBody>
                  <a:tcPr>
                    <a:solidFill>
                      <a:srgbClr val="64BE4D"/>
                    </a:solidFill>
                  </a:tcPr>
                </a:tc>
                <a:extLst>
                  <a:ext uri="{0D108BD9-81ED-4DB2-BD59-A6C34878D82A}">
                    <a16:rowId xmlns:a16="http://schemas.microsoft.com/office/drawing/2014/main" val="3899795290"/>
                  </a:ext>
                </a:extLst>
              </a:tr>
              <a:tr h="7761043">
                <a:tc>
                  <a:txBody>
                    <a:bodyPr/>
                    <a:lstStyle/>
                    <a:p>
                      <a:r>
                        <a:rPr lang="en-IN" sz="2800">
                          <a:latin typeface="Times New Roman"/>
                          <a:cs typeface="Times New Roman"/>
                        </a:rPr>
                        <a:t>2022</a:t>
                      </a:r>
                      <a:endParaRPr lang="en-IN" sz="2800">
                        <a:latin typeface="Times New Roman" panose="02020603050405020304" pitchFamily="18" charset="0"/>
                        <a:cs typeface="Times New Roman" panose="02020603050405020304" pitchFamily="18" charset="0"/>
                      </a:endParaRPr>
                    </a:p>
                  </a:txBody>
                  <a:tcPr>
                    <a:solidFill>
                      <a:schemeClr val="accent3">
                        <a:lumMod val="60000"/>
                        <a:lumOff val="40000"/>
                      </a:schemeClr>
                    </a:solidFill>
                  </a:tcPr>
                </a:tc>
                <a:tc>
                  <a:txBody>
                    <a:bodyPr/>
                    <a:lstStyle/>
                    <a:p>
                      <a:pPr lvl="0" algn="l">
                        <a:lnSpc>
                          <a:spcPct val="100000"/>
                        </a:lnSpc>
                        <a:spcBef>
                          <a:spcPts val="0"/>
                        </a:spcBef>
                        <a:spcAft>
                          <a:spcPts val="0"/>
                        </a:spcAft>
                        <a:buNone/>
                      </a:pPr>
                      <a:r>
                        <a:rPr lang="en-US" sz="2400">
                          <a:latin typeface="Times New Roman"/>
                        </a:rPr>
                        <a:t>Arfat Ahmad khan, Muhammad Faheem, Rab Nawaz Bashir,</a:t>
                      </a:r>
                    </a:p>
                    <a:p>
                      <a:pPr lvl="0" algn="l">
                        <a:lnSpc>
                          <a:spcPct val="100000"/>
                        </a:lnSpc>
                        <a:spcBef>
                          <a:spcPts val="0"/>
                        </a:spcBef>
                        <a:spcAft>
                          <a:spcPts val="0"/>
                        </a:spcAft>
                        <a:buNone/>
                      </a:pPr>
                      <a:r>
                        <a:rPr lang="en-US" sz="2400">
                          <a:latin typeface="Times New Roman"/>
                        </a:rPr>
                        <a:t>Muhammad Zahid Abbas</a:t>
                      </a:r>
                    </a:p>
                  </a:txBody>
                  <a:tcPr>
                    <a:solidFill>
                      <a:schemeClr val="accent3">
                        <a:lumMod val="60000"/>
                        <a:lumOff val="40000"/>
                      </a:schemeClr>
                    </a:solidFill>
                  </a:tcPr>
                </a:tc>
                <a:tc>
                  <a:txBody>
                    <a:bodyPr/>
                    <a:lstStyle/>
                    <a:p>
                      <a:pPr algn="just"/>
                      <a:r>
                        <a:rPr lang="en-US" sz="2400" b="1">
                          <a:latin typeface="Times New Roman"/>
                        </a:rPr>
                        <a:t>Title: </a:t>
                      </a:r>
                      <a:r>
                        <a:rPr lang="en-US" sz="2400" b="0">
                          <a:latin typeface="Times New Roman"/>
                        </a:rPr>
                        <a:t>IOT Assisted Context Aware Fertilizer Recommendation</a:t>
                      </a:r>
                    </a:p>
                    <a:p>
                      <a:pPr lvl="0" algn="just">
                        <a:buNone/>
                      </a:pPr>
                      <a:endParaRPr lang="en-US" sz="2400" b="0">
                        <a:latin typeface="Times New Roman"/>
                      </a:endParaRPr>
                    </a:p>
                    <a:p>
                      <a:pPr lvl="0" algn="just">
                        <a:buNone/>
                      </a:pPr>
                      <a:r>
                        <a:rPr lang="en-US" sz="2400" b="1">
                          <a:latin typeface="Times New Roman"/>
                        </a:rPr>
                        <a:t>Issue date:</a:t>
                      </a:r>
                    </a:p>
                    <a:p>
                      <a:pPr lvl="0" algn="just">
                        <a:buNone/>
                      </a:pPr>
                      <a:r>
                        <a:rPr lang="en-US" sz="2400" b="1">
                          <a:latin typeface="Times New Roman"/>
                        </a:rPr>
                        <a:t> </a:t>
                      </a:r>
                      <a:r>
                        <a:rPr lang="en-US" sz="2400" b="0">
                          <a:latin typeface="Times New Roman"/>
                        </a:rPr>
                        <a:t>09 Dec</a:t>
                      </a:r>
                      <a:endParaRPr lang="en-US"/>
                    </a:p>
                    <a:p>
                      <a:pPr lvl="0" algn="just">
                        <a:buNone/>
                      </a:pPr>
                      <a:endParaRPr lang="en-US" sz="2400" b="0">
                        <a:latin typeface="Times New Roman"/>
                      </a:endParaRPr>
                    </a:p>
                    <a:p>
                      <a:pPr algn="just"/>
                      <a:r>
                        <a:rPr lang="en-US" sz="2400" b="1">
                          <a:latin typeface="Times New Roman"/>
                        </a:rPr>
                        <a:t>Published in</a:t>
                      </a:r>
                      <a:r>
                        <a:rPr lang="en-US" sz="2400" b="0">
                          <a:latin typeface="Times New Roman"/>
                        </a:rPr>
                        <a:t>: IEEE Access</a:t>
                      </a:r>
                      <a:endParaRPr lang="en-US" sz="2400" b="0" i="0" u="none" strike="noStrike" noProof="0">
                        <a:latin typeface="Times New Roman"/>
                      </a:endParaRPr>
                    </a:p>
                    <a:p>
                      <a:pPr lvl="0" algn="just">
                        <a:buNone/>
                      </a:pPr>
                      <a:endParaRPr lang="en-US" sz="2400" b="0">
                        <a:latin typeface="Times New Roman"/>
                      </a:endParaRPr>
                    </a:p>
                    <a:p>
                      <a:pPr lvl="0" algn="just">
                        <a:buNone/>
                      </a:pPr>
                      <a:r>
                        <a:rPr lang="en-US" sz="2400" b="1">
                          <a:latin typeface="Times New Roman"/>
                        </a:rPr>
                        <a:t>Volume</a:t>
                      </a:r>
                      <a:r>
                        <a:rPr lang="en-US" sz="2400" b="0">
                          <a:latin typeface="Times New Roman"/>
                        </a:rPr>
                        <a:t>: 10</a:t>
                      </a:r>
                    </a:p>
                    <a:p>
                      <a:endParaRPr lang="en-US" b="1"/>
                    </a:p>
                    <a:p>
                      <a:endParaRPr lang="en-IN" b="1"/>
                    </a:p>
                  </a:txBody>
                  <a:tcPr>
                    <a:solidFill>
                      <a:schemeClr val="accent3">
                        <a:lumMod val="60000"/>
                        <a:lumOff val="40000"/>
                      </a:schemeClr>
                    </a:solidFill>
                  </a:tcPr>
                </a:tc>
                <a:tc>
                  <a:txBody>
                    <a:bodyPr/>
                    <a:lstStyle/>
                    <a:p>
                      <a:pPr lvl="0" algn="just">
                        <a:buNone/>
                      </a:pPr>
                      <a:r>
                        <a:rPr lang="en-IN" sz="2400" b="0" i="0" u="none" strike="noStrike" noProof="0">
                          <a:latin typeface="Times New Roman"/>
                        </a:rPr>
                        <a:t>The performance of the Logistic Regression (LR), SVM, KNN, and GNB models used for the fertilizer recommendation system.</a:t>
                      </a:r>
                    </a:p>
                    <a:p>
                      <a:pPr lvl="0" algn="just">
                        <a:buNone/>
                      </a:pPr>
                      <a:r>
                        <a:rPr lang="en-IN" sz="2400" b="0" i="0" u="none" strike="noStrike" noProof="0">
                          <a:latin typeface="Times New Roman"/>
                        </a:rPr>
                        <a:t>Apple disease prediction model is also proposed using data analytics, machine learning, and IoT</a:t>
                      </a:r>
                      <a:r>
                        <a:rPr lang="en-IN" sz="1800" b="0" i="0" u="none" strike="noStrike" noProof="0">
                          <a:latin typeface="Times New Roman"/>
                        </a:rPr>
                        <a:t>.</a:t>
                      </a:r>
                      <a:endParaRPr lang="en-IN">
                        <a:latin typeface="Times New Roman"/>
                      </a:endParaRPr>
                    </a:p>
                  </a:txBody>
                  <a:tcPr>
                    <a:solidFill>
                      <a:schemeClr val="accent3">
                        <a:lumMod val="60000"/>
                        <a:lumOff val="40000"/>
                      </a:schemeClr>
                    </a:solidFill>
                  </a:tcPr>
                </a:tc>
                <a:tc>
                  <a:txBody>
                    <a:bodyPr/>
                    <a:lstStyle/>
                    <a:p>
                      <a:pPr marL="0" indent="0" algn="just">
                        <a:buNone/>
                      </a:pPr>
                      <a:r>
                        <a:rPr lang="en-IN" sz="2400" b="1">
                          <a:latin typeface="Times New Roman"/>
                        </a:rPr>
                        <a:t>Merits:</a:t>
                      </a:r>
                    </a:p>
                    <a:p>
                      <a:pPr marL="0" lvl="0" indent="0" algn="just">
                        <a:buNone/>
                      </a:pPr>
                      <a:r>
                        <a:rPr lang="en-IN" sz="2400" b="0" i="0">
                          <a:latin typeface="Times New Roman"/>
                        </a:rPr>
                        <a:t>1. </a:t>
                      </a:r>
                      <a:r>
                        <a:rPr lang="en-IN" sz="2400" b="0" i="0" u="none" strike="noStrike" noProof="0">
                          <a:latin typeface="Times New Roman"/>
                        </a:rPr>
                        <a:t>The efficient application of fertilizers can save resources as well as prevents soil deterioration.</a:t>
                      </a:r>
                      <a:endParaRPr lang="en-IN" sz="2400" b="0" i="0">
                        <a:latin typeface="Times New Roman"/>
                      </a:endParaRPr>
                    </a:p>
                    <a:p>
                      <a:pPr marL="0" lvl="0" indent="0" algn="just">
                        <a:buNone/>
                      </a:pPr>
                      <a:r>
                        <a:rPr lang="en-IN" sz="2400" b="0" i="0" u="none" strike="noStrike" noProof="0">
                          <a:latin typeface="Times New Roman"/>
                        </a:rPr>
                        <a:t>2.The soil nutrients are assessed by colorimetry and machine learning model with Gaussian Process Regression (GPR).</a:t>
                      </a:r>
                    </a:p>
                    <a:p>
                      <a:pPr marL="0" lvl="0" indent="0" algn="just">
                        <a:buNone/>
                      </a:pPr>
                      <a:endParaRPr lang="en-IN" sz="2400" b="0" i="0" u="none" strike="noStrike" noProof="0">
                        <a:latin typeface="Times New Roman"/>
                      </a:endParaRPr>
                    </a:p>
                    <a:p>
                      <a:pPr marL="0" lvl="0" indent="0" algn="just">
                        <a:buNone/>
                      </a:pPr>
                      <a:r>
                        <a:rPr lang="en-IN" sz="2400" b="1">
                          <a:latin typeface="Times New Roman"/>
                        </a:rPr>
                        <a:t>Demerits:</a:t>
                      </a:r>
                      <a:endParaRPr lang="en-IN" sz="2400">
                        <a:latin typeface="Times New Roman"/>
                      </a:endParaRPr>
                    </a:p>
                    <a:p>
                      <a:pPr marL="0" lvl="0" indent="0" algn="just">
                        <a:buNone/>
                      </a:pPr>
                      <a:r>
                        <a:rPr lang="en-IN" sz="2400" b="0" i="0" u="none" strike="noStrike" noProof="0">
                          <a:latin typeface="Times New Roman"/>
                        </a:rPr>
                        <a:t>Due to the availability of limited datasets, the deep neural network was not applicable.</a:t>
                      </a:r>
                      <a:endParaRPr lang="en-IN" sz="2400">
                        <a:latin typeface="Times New Roman"/>
                      </a:endParaRPr>
                    </a:p>
                    <a:p>
                      <a:pPr marL="285750" lvl="0" indent="-285750" algn="just">
                        <a:buFont typeface="Arial"/>
                        <a:buChar char="•"/>
                      </a:pPr>
                      <a:endParaRPr lang="en-IN" sz="2400" b="1">
                        <a:latin typeface="Times New Roman"/>
                      </a:endParaRPr>
                    </a:p>
                    <a:p>
                      <a:pPr marL="285750" lvl="0" indent="-285750">
                        <a:buFont typeface="Arial"/>
                        <a:buChar char="•"/>
                      </a:pPr>
                      <a:endParaRPr lang="en-IN"/>
                    </a:p>
                  </a:txBody>
                  <a:tcPr>
                    <a:solidFill>
                      <a:schemeClr val="accent3">
                        <a:lumMod val="60000"/>
                        <a:lumOff val="40000"/>
                      </a:schemeClr>
                    </a:solidFill>
                  </a:tcPr>
                </a:tc>
                <a:tc>
                  <a:txBody>
                    <a:bodyPr/>
                    <a:lstStyle/>
                    <a:p>
                      <a:pPr lvl="0" algn="just">
                        <a:buNone/>
                      </a:pPr>
                      <a:r>
                        <a:rPr lang="en-IN" sz="2400" b="0" i="0" u="none" strike="noStrike" noProof="0" dirty="0">
                          <a:latin typeface="Times New Roman"/>
                        </a:rPr>
                        <a:t>The evaluation of the proposed model for fertilizer recommendation reveals that GNB was the most accurate machine learning model with accuracies of 96% and 94% for training and test datasets.  The addition of a new dataset with a deep learning application can be a good contribution in the future.</a:t>
                      </a:r>
                      <a:endParaRPr lang="en-US" sz="2400" dirty="0">
                        <a:latin typeface="Times New Roman"/>
                      </a:endParaRPr>
                    </a:p>
                  </a:txBody>
                  <a:tcPr>
                    <a:solidFill>
                      <a:schemeClr val="accent3">
                        <a:lumMod val="60000"/>
                        <a:lumOff val="40000"/>
                      </a:schemeClr>
                    </a:solidFill>
                  </a:tcPr>
                </a:tc>
                <a:extLst>
                  <a:ext uri="{0D108BD9-81ED-4DB2-BD59-A6C34878D82A}">
                    <a16:rowId xmlns:a16="http://schemas.microsoft.com/office/drawing/2014/main" val="108322963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385" y="0"/>
            <a:ext cx="7604615" cy="76046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3040" y="-2705100"/>
            <a:ext cx="5789919" cy="5789919"/>
          </a:xfrm>
          <a:prstGeom prst="rect">
            <a:avLst/>
          </a:prstGeom>
        </p:spPr>
      </p:pic>
      <p:pic>
        <p:nvPicPr>
          <p:cNvPr id="5" name="Picture 5"/>
          <p:cNvPicPr>
            <a:picLocks noChangeAspect="1"/>
          </p:cNvPicPr>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23111" y="5130059"/>
            <a:ext cx="7604615" cy="7604615"/>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7180111" y="9823178"/>
            <a:ext cx="772869" cy="238887"/>
          </a:xfrm>
          <a:prstGeom prst="rect">
            <a:avLst/>
          </a:prstGeom>
        </p:spPr>
      </p:pic>
      <p:graphicFrame>
        <p:nvGraphicFramePr>
          <p:cNvPr id="7" name="Table 6">
            <a:extLst>
              <a:ext uri="{FF2B5EF4-FFF2-40B4-BE49-F238E27FC236}">
                <a16:creationId xmlns:a16="http://schemas.microsoft.com/office/drawing/2014/main" id="{FC1D13CA-512A-8F22-CEB0-7A806973BCF4}"/>
              </a:ext>
            </a:extLst>
          </p:cNvPr>
          <p:cNvGraphicFramePr>
            <a:graphicFrameLocks noGrp="1"/>
          </p:cNvGraphicFramePr>
          <p:nvPr>
            <p:extLst>
              <p:ext uri="{D42A27DB-BD31-4B8C-83A1-F6EECF244321}">
                <p14:modId xmlns:p14="http://schemas.microsoft.com/office/powerpoint/2010/main" val="2631337532"/>
              </p:ext>
            </p:extLst>
          </p:nvPr>
        </p:nvGraphicFramePr>
        <p:xfrm>
          <a:off x="453005" y="797699"/>
          <a:ext cx="17113541" cy="8740583"/>
        </p:xfrm>
        <a:graphic>
          <a:graphicData uri="http://schemas.openxmlformats.org/drawingml/2006/table">
            <a:tbl>
              <a:tblPr firstRow="1" bandRow="1">
                <a:tableStyleId>{93296810-A885-4BE3-A3E7-6D5BEEA58F35}</a:tableStyleId>
              </a:tblPr>
              <a:tblGrid>
                <a:gridCol w="587583">
                  <a:extLst>
                    <a:ext uri="{9D8B030D-6E8A-4147-A177-3AD203B41FA5}">
                      <a16:colId xmlns:a16="http://schemas.microsoft.com/office/drawing/2014/main" val="311050520"/>
                    </a:ext>
                  </a:extLst>
                </a:gridCol>
                <a:gridCol w="2803776">
                  <a:extLst>
                    <a:ext uri="{9D8B030D-6E8A-4147-A177-3AD203B41FA5}">
                      <a16:colId xmlns:a16="http://schemas.microsoft.com/office/drawing/2014/main" val="1212133911"/>
                    </a:ext>
                  </a:extLst>
                </a:gridCol>
                <a:gridCol w="3298190">
                  <a:extLst>
                    <a:ext uri="{9D8B030D-6E8A-4147-A177-3AD203B41FA5}">
                      <a16:colId xmlns:a16="http://schemas.microsoft.com/office/drawing/2014/main" val="369181829"/>
                    </a:ext>
                  </a:extLst>
                </a:gridCol>
                <a:gridCol w="3279554">
                  <a:extLst>
                    <a:ext uri="{9D8B030D-6E8A-4147-A177-3AD203B41FA5}">
                      <a16:colId xmlns:a16="http://schemas.microsoft.com/office/drawing/2014/main" val="567310335"/>
                    </a:ext>
                  </a:extLst>
                </a:gridCol>
                <a:gridCol w="4501427">
                  <a:extLst>
                    <a:ext uri="{9D8B030D-6E8A-4147-A177-3AD203B41FA5}">
                      <a16:colId xmlns:a16="http://schemas.microsoft.com/office/drawing/2014/main" val="2519391134"/>
                    </a:ext>
                  </a:extLst>
                </a:gridCol>
                <a:gridCol w="2643011">
                  <a:extLst>
                    <a:ext uri="{9D8B030D-6E8A-4147-A177-3AD203B41FA5}">
                      <a16:colId xmlns:a16="http://schemas.microsoft.com/office/drawing/2014/main" val="2311032844"/>
                    </a:ext>
                  </a:extLst>
                </a:gridCol>
              </a:tblGrid>
              <a:tr h="1037280">
                <a:tc>
                  <a:txBody>
                    <a:bodyPr/>
                    <a:lstStyle/>
                    <a:p>
                      <a:r>
                        <a:rPr lang="en-IN" sz="2000">
                          <a:latin typeface="Times New Roman"/>
                          <a:cs typeface="Times New Roman"/>
                        </a:rPr>
                        <a:t>YEAR</a:t>
                      </a:r>
                    </a:p>
                  </a:txBody>
                  <a:tcPr>
                    <a:solidFill>
                      <a:srgbClr val="64BE4D"/>
                    </a:solidFill>
                  </a:tcPr>
                </a:tc>
                <a:tc>
                  <a:txBody>
                    <a:bodyPr/>
                    <a:lstStyle/>
                    <a:p>
                      <a:r>
                        <a:rPr lang="en-IN" sz="2000">
                          <a:latin typeface="Times New Roman"/>
                          <a:cs typeface="Times New Roman"/>
                        </a:rPr>
                        <a:t>AUTHOR</a:t>
                      </a:r>
                    </a:p>
                    <a:p>
                      <a:r>
                        <a:rPr lang="en-IN" sz="2000">
                          <a:latin typeface="Times New Roman"/>
                          <a:cs typeface="Times New Roman"/>
                        </a:rPr>
                        <a:t>NAME</a:t>
                      </a:r>
                    </a:p>
                  </a:txBody>
                  <a:tcPr>
                    <a:solidFill>
                      <a:srgbClr val="64BE4D"/>
                    </a:solidFill>
                  </a:tcPr>
                </a:tc>
                <a:tc>
                  <a:txBody>
                    <a:bodyPr/>
                    <a:lstStyle/>
                    <a:p>
                      <a:r>
                        <a:rPr lang="en-IN" sz="2000">
                          <a:latin typeface="Times New Roman"/>
                          <a:cs typeface="Times New Roman"/>
                        </a:rPr>
                        <a:t>PAPER</a:t>
                      </a:r>
                    </a:p>
                    <a:p>
                      <a:r>
                        <a:rPr lang="en-IN" sz="2000">
                          <a:latin typeface="Times New Roman"/>
                          <a:cs typeface="Times New Roman"/>
                        </a:rPr>
                        <a:t> DETAILS</a:t>
                      </a:r>
                    </a:p>
                  </a:txBody>
                  <a:tcPr>
                    <a:solidFill>
                      <a:srgbClr val="64BE4D"/>
                    </a:solidFill>
                  </a:tcPr>
                </a:tc>
                <a:tc>
                  <a:txBody>
                    <a:bodyPr/>
                    <a:lstStyle/>
                    <a:p>
                      <a:r>
                        <a:rPr lang="en-IN" sz="2000">
                          <a:latin typeface="Times New Roman"/>
                          <a:cs typeface="Times New Roman"/>
                        </a:rPr>
                        <a:t>METHODOLOGY</a:t>
                      </a:r>
                    </a:p>
                  </a:txBody>
                  <a:tcPr>
                    <a:solidFill>
                      <a:srgbClr val="64BE4D"/>
                    </a:solidFill>
                  </a:tcPr>
                </a:tc>
                <a:tc>
                  <a:txBody>
                    <a:bodyPr/>
                    <a:lstStyle/>
                    <a:p>
                      <a:r>
                        <a:rPr lang="en-IN" sz="2000">
                          <a:latin typeface="Times New Roman"/>
                          <a:cs typeface="Times New Roman"/>
                        </a:rPr>
                        <a:t>MERITS &amp; DEMERITS</a:t>
                      </a:r>
                    </a:p>
                  </a:txBody>
                  <a:tcPr>
                    <a:solidFill>
                      <a:srgbClr val="64BE4D"/>
                    </a:solidFill>
                  </a:tcPr>
                </a:tc>
                <a:tc>
                  <a:txBody>
                    <a:bodyPr/>
                    <a:lstStyle/>
                    <a:p>
                      <a:r>
                        <a:rPr lang="en-IN" sz="2000">
                          <a:latin typeface="Times New Roman"/>
                          <a:cs typeface="Times New Roman"/>
                        </a:rPr>
                        <a:t>FUTURE SCOPE</a:t>
                      </a:r>
                    </a:p>
                  </a:txBody>
                  <a:tcPr>
                    <a:solidFill>
                      <a:srgbClr val="64BE4D"/>
                    </a:solidFill>
                  </a:tcPr>
                </a:tc>
                <a:extLst>
                  <a:ext uri="{0D108BD9-81ED-4DB2-BD59-A6C34878D82A}">
                    <a16:rowId xmlns:a16="http://schemas.microsoft.com/office/drawing/2014/main" val="2137271015"/>
                  </a:ext>
                </a:extLst>
              </a:tr>
              <a:tr h="7703303">
                <a:tc>
                  <a:txBody>
                    <a:bodyPr/>
                    <a:lstStyle/>
                    <a:p>
                      <a:r>
                        <a:rPr lang="en-US" sz="2800" dirty="0">
                          <a:latin typeface="Times New Roman"/>
                          <a:cs typeface="Times New Roman"/>
                        </a:rPr>
                        <a:t>2021</a:t>
                      </a:r>
                      <a:endParaRPr lang="en-IN" sz="2800" dirty="0">
                        <a:latin typeface="Times New Roman"/>
                        <a:cs typeface="Times New Roman"/>
                      </a:endParaRPr>
                    </a:p>
                  </a:txBody>
                  <a:tcPr>
                    <a:solidFill>
                      <a:schemeClr val="accent3">
                        <a:lumMod val="60000"/>
                        <a:lumOff val="40000"/>
                      </a:schemeClr>
                    </a:solidFill>
                  </a:tcPr>
                </a:tc>
                <a:tc>
                  <a:txBody>
                    <a:bodyPr/>
                    <a:lstStyle/>
                    <a:p>
                      <a:pPr lvl="0" algn="l">
                        <a:lnSpc>
                          <a:spcPct val="100000"/>
                        </a:lnSpc>
                        <a:spcBef>
                          <a:spcPts val="0"/>
                        </a:spcBef>
                        <a:spcAft>
                          <a:spcPts val="0"/>
                        </a:spcAft>
                        <a:buNone/>
                      </a:pPr>
                      <a:r>
                        <a:rPr lang="en-US" sz="2400">
                          <a:latin typeface="Times New Roman"/>
                          <a:cs typeface="Times New Roman"/>
                        </a:rPr>
                        <a:t>PE Rubini, P Kavitha.</a:t>
                      </a:r>
                    </a:p>
                  </a:txBody>
                  <a:tcPr>
                    <a:solidFill>
                      <a:schemeClr val="accent3">
                        <a:lumMod val="60000"/>
                        <a:lumOff val="4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b="1" dirty="0">
                          <a:latin typeface="Times New Roman"/>
                          <a:cs typeface="Times New Roman"/>
                        </a:rPr>
                        <a:t>Title:</a:t>
                      </a:r>
                      <a:r>
                        <a:rPr lang="en-US" sz="2400" b="0" dirty="0">
                          <a:latin typeface="Times New Roman"/>
                          <a:cs typeface="Times New Roman"/>
                        </a:rPr>
                        <a:t> </a:t>
                      </a:r>
                      <a:r>
                        <a:rPr lang="en-US" sz="2400" b="0" i="0" kern="1200" dirty="0">
                          <a:solidFill>
                            <a:schemeClr val="dk1"/>
                          </a:solidFill>
                          <a:effectLst/>
                          <a:latin typeface="Times New Roman"/>
                          <a:ea typeface="+mn-ea"/>
                          <a:cs typeface="Times New Roman"/>
                        </a:rPr>
                        <a:t>Deep Learning model for early prediction of plant disease</a:t>
                      </a:r>
                      <a:endParaRPr lang="en-US" sz="2400" b="0" dirty="0">
                        <a:latin typeface="Times New Roman"/>
                        <a:cs typeface="Times New Roman"/>
                      </a:endParaRPr>
                    </a:p>
                    <a:p>
                      <a:pPr lvl="0" algn="just">
                        <a:buNone/>
                      </a:pPr>
                      <a:r>
                        <a:rPr lang="en-US" sz="2400" b="1" dirty="0">
                          <a:latin typeface="Times New Roman"/>
                          <a:cs typeface="Times New Roman"/>
                        </a:rPr>
                        <a:t>Issue date: </a:t>
                      </a:r>
                      <a:r>
                        <a:rPr lang="en-US" sz="2400" b="0" dirty="0">
                          <a:latin typeface="Times New Roman"/>
                          <a:cs typeface="Times New Roman"/>
                        </a:rPr>
                        <a:t>4</a:t>
                      </a:r>
                      <a:r>
                        <a:rPr lang="en-US" sz="2400" b="0" baseline="30000" dirty="0">
                          <a:latin typeface="Times New Roman"/>
                          <a:cs typeface="Times New Roman"/>
                        </a:rPr>
                        <a:t>th</a:t>
                      </a:r>
                      <a:r>
                        <a:rPr lang="en-US" sz="2400" b="0" dirty="0">
                          <a:latin typeface="Times New Roman"/>
                          <a:cs typeface="Times New Roman"/>
                        </a:rPr>
                        <a:t> February 2021</a:t>
                      </a:r>
                    </a:p>
                    <a:p>
                      <a:pPr algn="just"/>
                      <a:r>
                        <a:rPr lang="en-US" sz="2400" b="1" dirty="0">
                          <a:latin typeface="Times New Roman"/>
                          <a:cs typeface="Times New Roman"/>
                        </a:rPr>
                        <a:t>Published in</a:t>
                      </a:r>
                      <a:r>
                        <a:rPr lang="en-US" sz="2400" b="0" dirty="0">
                          <a:latin typeface="Times New Roman"/>
                          <a:cs typeface="Times New Roman"/>
                        </a:rPr>
                        <a:t>: </a:t>
                      </a:r>
                      <a:r>
                        <a:rPr lang="en-US" sz="2400" b="0" i="0" u="none" strike="noStrike" noProof="0" dirty="0">
                          <a:latin typeface="Times New Roman"/>
                          <a:cs typeface="Times New Roman"/>
                        </a:rPr>
                        <a:t>2021 Third International Conference on Intelligent Communication Technologies and Virtual Mobile Networks (ICICV)</a:t>
                      </a:r>
                    </a:p>
                    <a:p>
                      <a:endParaRPr lang="en-US" b="1" dirty="0"/>
                    </a:p>
                    <a:p>
                      <a:endParaRPr lang="en-IN" b="1" dirty="0"/>
                    </a:p>
                  </a:txBody>
                  <a:tcPr>
                    <a:solidFill>
                      <a:schemeClr val="accent3">
                        <a:lumMod val="60000"/>
                        <a:lumOff val="40000"/>
                      </a:schemeClr>
                    </a:solidFill>
                  </a:tcPr>
                </a:tc>
                <a:tc>
                  <a:txBody>
                    <a:bodyPr/>
                    <a:lstStyle/>
                    <a:p>
                      <a:pPr algn="just"/>
                      <a:r>
                        <a:rPr lang="en-US" sz="2400" dirty="0">
                          <a:latin typeface="Times New Roman"/>
                          <a:cs typeface="Times New Roman"/>
                        </a:rPr>
                        <a:t>In this VGG 16 and </a:t>
                      </a:r>
                      <a:r>
                        <a:rPr lang="en-US" sz="2400" dirty="0" err="1">
                          <a:latin typeface="Times New Roman"/>
                          <a:cs typeface="Times New Roman"/>
                        </a:rPr>
                        <a:t>DenseNet</a:t>
                      </a:r>
                      <a:r>
                        <a:rPr lang="en-US" sz="2400" dirty="0">
                          <a:latin typeface="Times New Roman"/>
                          <a:cs typeface="Times New Roman"/>
                        </a:rPr>
                        <a:t> architecture were implemented and the results are analyzed with the same dataset. The dataset taken for implementation is the Plant Village dataset which contains 17000 training images and 200 testing images.</a:t>
                      </a:r>
                      <a:endParaRPr lang="en-IN" sz="2400" dirty="0">
                        <a:latin typeface="Times New Roman"/>
                        <a:cs typeface="Times New Roman"/>
                      </a:endParaRPr>
                    </a:p>
                  </a:txBody>
                  <a:tcPr>
                    <a:solidFill>
                      <a:schemeClr val="accent3">
                        <a:lumMod val="60000"/>
                        <a:lumOff val="40000"/>
                      </a:schemeClr>
                    </a:solidFill>
                  </a:tcPr>
                </a:tc>
                <a:tc>
                  <a:txBody>
                    <a:bodyPr/>
                    <a:lstStyle/>
                    <a:p>
                      <a:pPr marL="0" indent="0" algn="just">
                        <a:buNone/>
                      </a:pPr>
                      <a:r>
                        <a:rPr lang="en-IN" sz="2400" b="1">
                          <a:latin typeface="Times New Roman"/>
                          <a:cs typeface="Times New Roman"/>
                        </a:rPr>
                        <a:t>Merits:</a:t>
                      </a:r>
                    </a:p>
                    <a:p>
                      <a:pPr marL="0" lvl="0" indent="0" algn="just">
                        <a:buNone/>
                      </a:pPr>
                      <a:r>
                        <a:rPr lang="en-US" sz="2400">
                          <a:latin typeface="Times New Roman"/>
                          <a:cs typeface="Times New Roman"/>
                        </a:rPr>
                        <a:t>       The DenseNet architecture proves better accuracy than VGG16 because of its more diversified features. </a:t>
                      </a:r>
                      <a:endParaRPr lang="en-IN" sz="2400">
                        <a:latin typeface="Times New Roman"/>
                        <a:cs typeface="Times New Roman"/>
                      </a:endParaRPr>
                    </a:p>
                    <a:p>
                      <a:pPr marL="0" lvl="0" indent="0" algn="just">
                        <a:buNone/>
                      </a:pPr>
                      <a:endParaRPr lang="en-US" sz="2400">
                        <a:latin typeface="Times New Roman"/>
                        <a:cs typeface="Times New Roman"/>
                      </a:endParaRPr>
                    </a:p>
                    <a:p>
                      <a:pPr marL="0" lvl="0" indent="0" algn="just">
                        <a:buNone/>
                      </a:pPr>
                      <a:r>
                        <a:rPr lang="en-IN" sz="2400" b="1">
                          <a:latin typeface="Times New Roman"/>
                          <a:cs typeface="Times New Roman"/>
                        </a:rPr>
                        <a:t>Demerits</a:t>
                      </a:r>
                    </a:p>
                    <a:p>
                      <a:pPr marL="0" lvl="0" indent="0" algn="just">
                        <a:buNone/>
                      </a:pPr>
                      <a:r>
                        <a:rPr lang="en-US" sz="2400">
                          <a:latin typeface="Times New Roman"/>
                          <a:cs typeface="Times New Roman"/>
                        </a:rPr>
                        <a:t>The main drawback of VGG-16 is its fully connected nodes and is over 533MB. This makes deploying VGG a tiresome task.</a:t>
                      </a:r>
                      <a:endParaRPr lang="en-IN" sz="2400" b="1">
                        <a:latin typeface="Times New Roman"/>
                        <a:cs typeface="Times New Roman"/>
                      </a:endParaRPr>
                    </a:p>
                    <a:p>
                      <a:pPr marL="285750" lvl="0" indent="-285750" algn="just">
                        <a:buFont typeface="Arial"/>
                        <a:buChar char="•"/>
                      </a:pPr>
                      <a:endParaRPr lang="en-IN"/>
                    </a:p>
                  </a:txBody>
                  <a:tcPr>
                    <a:solidFill>
                      <a:schemeClr val="accent3">
                        <a:lumMod val="60000"/>
                        <a:lumOff val="40000"/>
                      </a:schemeClr>
                    </a:solidFill>
                  </a:tcPr>
                </a:tc>
                <a:tc>
                  <a:txBody>
                    <a:bodyPr/>
                    <a:lstStyle/>
                    <a:p>
                      <a:pPr algn="just"/>
                      <a:r>
                        <a:rPr lang="en-US" sz="2400" dirty="0">
                          <a:latin typeface="Times New Roman"/>
                          <a:cs typeface="Times New Roman"/>
                        </a:rPr>
                        <a:t>The dataset used here includes only one type of plant to detect the type of disease. In addition to this, we can include different varieties of plant species and train the model to detect different kinds of plant diseases.</a:t>
                      </a:r>
                    </a:p>
                  </a:txBody>
                  <a:tcPr>
                    <a:solidFill>
                      <a:schemeClr val="accent3">
                        <a:lumMod val="60000"/>
                        <a:lumOff val="40000"/>
                      </a:schemeClr>
                    </a:solidFill>
                  </a:tcPr>
                </a:tc>
                <a:extLst>
                  <a:ext uri="{0D108BD9-81ED-4DB2-BD59-A6C34878D82A}">
                    <a16:rowId xmlns:a16="http://schemas.microsoft.com/office/drawing/2014/main" val="234798073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4734</Words>
  <Application>Microsoft Office PowerPoint</Application>
  <PresentationFormat>Custom</PresentationFormat>
  <Paragraphs>473</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Muli Extra Light</vt:lpstr>
      <vt:lpstr>Calibri</vt:lpstr>
      <vt:lpstr>Telegraf Bold Bold</vt:lpstr>
      <vt:lpstr>Arial</vt:lpstr>
      <vt:lpstr>Telegraf Bold</vt:lpstr>
      <vt:lpstr>TT Commons Pro Italics</vt:lpstr>
      <vt:lpstr>Telegraf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Green Gradient Company Profile Talking Presentation</dc:title>
  <dc:creator>Dharshini Balaji</dc:creator>
  <cp:lastModifiedBy>Dharshini Balaji</cp:lastModifiedBy>
  <cp:revision>32</cp:revision>
  <dcterms:created xsi:type="dcterms:W3CDTF">2006-08-16T00:00:00Z</dcterms:created>
  <dcterms:modified xsi:type="dcterms:W3CDTF">2023-04-07T08:52:22Z</dcterms:modified>
  <dc:identifier>DAFdSIuX6_Q</dc:identifier>
</cp:coreProperties>
</file>